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76" r:id="rId3"/>
    <p:sldId id="401" r:id="rId4"/>
    <p:sldId id="402" r:id="rId5"/>
    <p:sldId id="403" r:id="rId6"/>
    <p:sldId id="404" r:id="rId7"/>
    <p:sldId id="405" r:id="rId8"/>
    <p:sldId id="407" r:id="rId9"/>
    <p:sldId id="408" r:id="rId10"/>
    <p:sldId id="406" r:id="rId11"/>
    <p:sldId id="409" r:id="rId12"/>
    <p:sldId id="410" r:id="rId13"/>
    <p:sldId id="411" r:id="rId14"/>
    <p:sldId id="412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365" r:id="rId3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D1F3FF"/>
    <a:srgbClr val="0000FF"/>
    <a:srgbClr val="009900"/>
    <a:srgbClr val="FFFF00"/>
    <a:srgbClr val="FF00FF"/>
    <a:srgbClr val="FF33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62" autoAdjust="0"/>
  </p:normalViewPr>
  <p:slideViewPr>
    <p:cSldViewPr>
      <p:cViewPr varScale="1">
        <p:scale>
          <a:sx n="57" d="100"/>
          <a:sy n="57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B4DAB362-488D-4716-BC1A-2339FD01A1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AB362-488D-4716-BC1A-2339FD01A16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AB362-488D-4716-BC1A-2339FD01A16D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AB362-488D-4716-BC1A-2339FD01A16D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AB362-488D-4716-BC1A-2339FD01A16D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8B5A-32A1-4645-A0B1-8A54BBDAB2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D582-BA87-4787-80BB-AD34BFB469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69418-7792-4BEB-B77A-79E270972D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4457-04B9-4B5D-87CB-D70145CF03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A218C-A4B8-44FD-B4AE-8251003397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FDDF-B735-45C5-ADF6-8755EA0062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084F-D042-4A0C-89B1-CF5F9594B9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57A4-0F73-4079-8693-CBDFBF20D1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03205-3AF6-41AC-991A-AF0B3EC77F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3586-A829-42AD-BE50-B7F44FF84F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2A5B-64EE-47E3-921C-A9F5366C22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D126587B-4E12-4498-81C0-09DE8AEBDB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0.gif"/><Relationship Id="rId4" Type="http://schemas.openxmlformats.org/officeDocument/2006/relationships/image" Target="../media/image21.gif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6.gif"/><Relationship Id="rId7" Type="http://schemas.openxmlformats.org/officeDocument/2006/relationships/image" Target="../media/image23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34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7" Type="http://schemas.openxmlformats.org/officeDocument/2006/relationships/image" Target="../media/image56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0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7.gif"/><Relationship Id="rId7" Type="http://schemas.openxmlformats.org/officeDocument/2006/relationships/image" Target="../media/image69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6.gif"/><Relationship Id="rId10" Type="http://schemas.openxmlformats.org/officeDocument/2006/relationships/image" Target="../media/image70.gif"/><Relationship Id="rId4" Type="http://schemas.openxmlformats.org/officeDocument/2006/relationships/image" Target="../media/image68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6512" y="0"/>
            <a:ext cx="9144000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</a:t>
            </a:r>
            <a:r>
              <a:rPr lang="en-GB" sz="4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Frazioni</a:t>
            </a:r>
            <a:endParaRPr lang="it-IT" sz="40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magine 3" descr="coper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5989320" cy="44988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magine 5" descr="fraz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484784"/>
            <a:ext cx="5474807" cy="3481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magine 3" descr="trequar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5219700" cy="2413000"/>
          </a:xfrm>
          <a:prstGeom prst="rect">
            <a:avLst/>
          </a:prstGeom>
        </p:spPr>
      </p:pic>
      <p:pic>
        <p:nvPicPr>
          <p:cNvPr id="5" name="Immagine 4" descr="trequart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695325" cy="1743075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683568" y="4077072"/>
            <a:ext cx="8280920" cy="720080"/>
            <a:chOff x="683568" y="4077072"/>
            <a:chExt cx="8280920" cy="720080"/>
          </a:xfrm>
        </p:grpSpPr>
        <p:sp>
          <p:nvSpPr>
            <p:cNvPr id="7" name="CasellaDiTesto 6"/>
            <p:cNvSpPr txBox="1"/>
            <p:nvPr/>
          </p:nvSpPr>
          <p:spPr>
            <a:xfrm>
              <a:off x="683568" y="4077072"/>
              <a:ext cx="828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La frazione     può avere due interpretazioni:</a:t>
              </a:r>
            </a:p>
          </p:txBody>
        </p:sp>
        <p:pic>
          <p:nvPicPr>
            <p:cNvPr id="11" name="Immagine 10" descr="trequart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760" y="4077072"/>
              <a:ext cx="258490" cy="72008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/>
          <p:cNvGrpSpPr/>
          <p:nvPr/>
        </p:nvGrpSpPr>
        <p:grpSpPr>
          <a:xfrm>
            <a:off x="732681" y="2420888"/>
            <a:ext cx="7678638" cy="1191022"/>
            <a:chOff x="732681" y="2545457"/>
            <a:chExt cx="7678638" cy="1191022"/>
          </a:xfrm>
        </p:grpSpPr>
        <p:pic>
          <p:nvPicPr>
            <p:cNvPr id="6" name="Immagine 5" descr="unquartpertr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681" y="2545457"/>
              <a:ext cx="2543175" cy="1171575"/>
            </a:xfrm>
            <a:prstGeom prst="rect">
              <a:avLst/>
            </a:prstGeom>
          </p:spPr>
        </p:pic>
        <p:pic>
          <p:nvPicPr>
            <p:cNvPr id="7" name="Immagine 6" descr="unquartpertr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4969" y="2564904"/>
              <a:ext cx="2543175" cy="1171575"/>
            </a:xfrm>
            <a:prstGeom prst="rect">
              <a:avLst/>
            </a:prstGeom>
          </p:spPr>
        </p:pic>
        <p:pic>
          <p:nvPicPr>
            <p:cNvPr id="8" name="Immagine 7" descr="unquartpertr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8144" y="2545457"/>
              <a:ext cx="2543175" cy="1171575"/>
            </a:xfrm>
            <a:prstGeom prst="rect">
              <a:avLst/>
            </a:prstGeom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Indicare che si è preso un quarto da ciascuno dei tre oggetti uguali: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55576" y="429309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Indicare che si sono prese tre parti delle quattro in cui un oggetto è stato diviso:</a:t>
            </a:r>
          </a:p>
        </p:txBody>
      </p:sp>
      <p:pic>
        <p:nvPicPr>
          <p:cNvPr id="13" name="Immagine 12" descr="trequartb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157192"/>
            <a:ext cx="2352675" cy="1085850"/>
          </a:xfrm>
          <a:prstGeom prst="rect">
            <a:avLst/>
          </a:prstGeom>
        </p:spPr>
      </p:pic>
      <p:pic>
        <p:nvPicPr>
          <p:cNvPr id="14" name="Immagine 13" descr="a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980728"/>
            <a:ext cx="447675" cy="390525"/>
          </a:xfrm>
          <a:prstGeom prst="rect">
            <a:avLst/>
          </a:prstGeom>
        </p:spPr>
      </p:pic>
      <p:pic>
        <p:nvPicPr>
          <p:cNvPr id="15" name="Immagine 14" descr="bbb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861048"/>
            <a:ext cx="342900" cy="476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127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In quante parti uguali è stata tagliata la pizza?</a:t>
            </a:r>
          </a:p>
        </p:txBody>
      </p:sp>
      <p:pic>
        <p:nvPicPr>
          <p:cNvPr id="5" name="Immagine 4" descr="pizza03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342628"/>
            <a:ext cx="3174604" cy="31746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70080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Che parte della pizza è una fetta?</a:t>
            </a:r>
          </a:p>
        </p:txBody>
      </p:sp>
      <p:pic>
        <p:nvPicPr>
          <p:cNvPr id="5" name="Immagine 4" descr="pizza03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700808"/>
            <a:ext cx="3961905" cy="39619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27584" y="364502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Se si prende una fetta, qual è la parte della pizza rimanente?</a:t>
            </a:r>
          </a:p>
        </p:txBody>
      </p:sp>
      <p:pic>
        <p:nvPicPr>
          <p:cNvPr id="7" name="Immagine 6" descr="unquart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8402" y="2348880"/>
            <a:ext cx="331470" cy="1125855"/>
          </a:xfrm>
          <a:prstGeom prst="rect">
            <a:avLst/>
          </a:prstGeom>
        </p:spPr>
      </p:pic>
      <p:pic>
        <p:nvPicPr>
          <p:cNvPr id="8" name="Immagine 7" descr="trequart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797152"/>
            <a:ext cx="417195" cy="10458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899592" y="1484784"/>
            <a:ext cx="3816424" cy="1693092"/>
            <a:chOff x="899592" y="1484784"/>
            <a:chExt cx="3816424" cy="1693092"/>
          </a:xfrm>
        </p:grpSpPr>
        <p:sp>
          <p:nvSpPr>
            <p:cNvPr id="3" name="CasellaDiTesto 2"/>
            <p:cNvSpPr txBox="1"/>
            <p:nvPr/>
          </p:nvSpPr>
          <p:spPr>
            <a:xfrm>
              <a:off x="899592" y="1484784"/>
              <a:ext cx="3816424" cy="169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Frazioni come             sono chiamate </a:t>
              </a:r>
              <a:r>
                <a:rPr lang="it-IT" i="1" u="none" dirty="0" smtClean="0">
                  <a:solidFill>
                    <a:srgbClr val="FF0000"/>
                  </a:solidFill>
                </a:rPr>
                <a:t>frazioni complementari</a:t>
              </a:r>
              <a:r>
                <a:rPr lang="it-IT" u="none" dirty="0" smtClean="0"/>
                <a:t>.</a:t>
              </a:r>
            </a:p>
          </p:txBody>
        </p:sp>
        <p:pic>
          <p:nvPicPr>
            <p:cNvPr id="8" name="Immagine 7" descr="Senza titolo-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9832" y="1484784"/>
              <a:ext cx="862043" cy="718369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5148064" y="1484784"/>
            <a:ext cx="3155975" cy="3289548"/>
            <a:chOff x="5148064" y="1484784"/>
            <a:chExt cx="3155975" cy="3289548"/>
          </a:xfrm>
        </p:grpSpPr>
        <p:pic>
          <p:nvPicPr>
            <p:cNvPr id="7" name="Immagine 6" descr="picasion.com_a2974ef0890386cb90629f06daf26c87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088" y="1916832"/>
              <a:ext cx="2857500" cy="2857500"/>
            </a:xfrm>
            <a:prstGeom prst="rect">
              <a:avLst/>
            </a:prstGeom>
          </p:spPr>
        </p:pic>
        <p:pic>
          <p:nvPicPr>
            <p:cNvPr id="9" name="Immagine 8" descr="trequarti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6376" y="3645024"/>
              <a:ext cx="347663" cy="871538"/>
            </a:xfrm>
            <a:prstGeom prst="rect">
              <a:avLst/>
            </a:prstGeom>
          </p:spPr>
        </p:pic>
        <p:pic>
          <p:nvPicPr>
            <p:cNvPr id="10" name="Immagine 9" descr="unquarto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8064" y="1484784"/>
              <a:ext cx="276225" cy="938213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971600" y="335699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u="none" dirty="0" smtClean="0"/>
              <a:t>Sapresti dire quando due frazioni si dicono complementari?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3419872" y="5305668"/>
            <a:ext cx="2952328" cy="1219676"/>
            <a:chOff x="3419872" y="5305668"/>
            <a:chExt cx="2952328" cy="1219676"/>
          </a:xfrm>
        </p:grpSpPr>
        <p:pic>
          <p:nvPicPr>
            <p:cNvPr id="16" name="Immagine 15" descr="unquarto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9872" y="5305668"/>
              <a:ext cx="359093" cy="1219676"/>
            </a:xfrm>
            <a:prstGeom prst="rect">
              <a:avLst/>
            </a:prstGeom>
          </p:spPr>
        </p:pic>
        <p:pic>
          <p:nvPicPr>
            <p:cNvPr id="17" name="Immagine 16" descr="4_4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0239" y="5334453"/>
              <a:ext cx="451961" cy="1132999"/>
            </a:xfrm>
            <a:prstGeom prst="rect">
              <a:avLst/>
            </a:prstGeom>
          </p:spPr>
        </p:pic>
        <p:pic>
          <p:nvPicPr>
            <p:cNvPr id="18" name="Immagine 17" descr="trequarti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4002" y="5334453"/>
              <a:ext cx="451961" cy="1132999"/>
            </a:xfrm>
            <a:prstGeom prst="rect">
              <a:avLst/>
            </a:prstGeom>
          </p:spPr>
        </p:pic>
        <p:pic>
          <p:nvPicPr>
            <p:cNvPr id="19" name="Immagine 18" descr="piu2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5938" y="5607523"/>
              <a:ext cx="348139" cy="412909"/>
            </a:xfrm>
            <a:prstGeom prst="rect">
              <a:avLst/>
            </a:prstGeom>
          </p:spPr>
        </p:pic>
        <p:pic>
          <p:nvPicPr>
            <p:cNvPr id="20" name="Immagine 19" descr="ugualev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47358" y="5694498"/>
              <a:ext cx="304762" cy="38095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12474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Il pentagono è diviso in 5 parti uguali, qual è la frazione che esprime le parti colorate?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292494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Qual è la frazione che esprime le parti non colorate?</a:t>
            </a:r>
          </a:p>
        </p:txBody>
      </p:sp>
      <p:pic>
        <p:nvPicPr>
          <p:cNvPr id="17" name="Immagine 16" descr="pentagono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700808"/>
            <a:ext cx="2736304" cy="2492585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827584" y="472514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Le due frazioni sono complementari:</a:t>
            </a:r>
          </a:p>
        </p:txBody>
      </p:sp>
      <p:pic>
        <p:nvPicPr>
          <p:cNvPr id="19" name="Immagine 18" descr="pentagono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700808"/>
            <a:ext cx="2734784" cy="2491200"/>
          </a:xfrm>
          <a:prstGeom prst="rect">
            <a:avLst/>
          </a:prstGeom>
        </p:spPr>
      </p:pic>
      <p:pic>
        <p:nvPicPr>
          <p:cNvPr id="20" name="Immagine 19" descr="pentagono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700808"/>
            <a:ext cx="2729103" cy="2486025"/>
          </a:xfrm>
          <a:prstGeom prst="rect">
            <a:avLst/>
          </a:prstGeom>
        </p:spPr>
      </p:pic>
      <p:pic>
        <p:nvPicPr>
          <p:cNvPr id="21" name="Immagine 20" descr="trequint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988839"/>
            <a:ext cx="432048" cy="1088121"/>
          </a:xfrm>
          <a:prstGeom prst="rect">
            <a:avLst/>
          </a:prstGeom>
        </p:spPr>
      </p:pic>
      <p:pic>
        <p:nvPicPr>
          <p:cNvPr id="22" name="Immagine 21" descr="duequint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4" y="3501022"/>
            <a:ext cx="432054" cy="1088136"/>
          </a:xfrm>
          <a:prstGeom prst="rect">
            <a:avLst/>
          </a:prstGeom>
        </p:spPr>
      </p:pic>
      <p:grpSp>
        <p:nvGrpSpPr>
          <p:cNvPr id="28" name="Gruppo 27"/>
          <p:cNvGrpSpPr/>
          <p:nvPr/>
        </p:nvGrpSpPr>
        <p:grpSpPr>
          <a:xfrm>
            <a:off x="3131834" y="5373216"/>
            <a:ext cx="2376270" cy="1088136"/>
            <a:chOff x="2771791" y="5517198"/>
            <a:chExt cx="2376270" cy="1088136"/>
          </a:xfrm>
        </p:grpSpPr>
        <p:pic>
          <p:nvPicPr>
            <p:cNvPr id="23" name="Immagine 22" descr="trequinti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1791" y="5517198"/>
              <a:ext cx="432054" cy="1088136"/>
            </a:xfrm>
            <a:prstGeom prst="rect">
              <a:avLst/>
            </a:prstGeom>
          </p:spPr>
        </p:pic>
        <p:pic>
          <p:nvPicPr>
            <p:cNvPr id="24" name="Immagine 23" descr="duequinti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9903" y="5517198"/>
              <a:ext cx="432054" cy="1088136"/>
            </a:xfrm>
            <a:prstGeom prst="rect">
              <a:avLst/>
            </a:prstGeom>
          </p:spPr>
        </p:pic>
        <p:pic>
          <p:nvPicPr>
            <p:cNvPr id="25" name="Immagine 24" descr="piu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0151" y="5873839"/>
              <a:ext cx="245745" cy="291465"/>
            </a:xfrm>
            <a:prstGeom prst="rect">
              <a:avLst/>
            </a:prstGeom>
          </p:spPr>
        </p:pic>
        <p:pic>
          <p:nvPicPr>
            <p:cNvPr id="26" name="Immagine 25" descr="cinquequinti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6007" y="5517198"/>
              <a:ext cx="432054" cy="1088136"/>
            </a:xfrm>
            <a:prstGeom prst="rect">
              <a:avLst/>
            </a:prstGeom>
          </p:spPr>
        </p:pic>
        <p:pic>
          <p:nvPicPr>
            <p:cNvPr id="27" name="Immagine 26" descr="ugualev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5976" y="5910522"/>
              <a:ext cx="203826" cy="25478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90872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Vogliamo ora applicare  una frazione ad un oggetto che non è singolo ma è un insieme di oggetti della stessa specie.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84482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Devi avere 1/3 delle 12 paste contenute in un vassoio, quante parti ti spettano?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8529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La figura ti indica le operazioni che devi fare. Cerca di interpretarla e spiegala con le tue parole.</a:t>
            </a:r>
          </a:p>
        </p:txBody>
      </p:sp>
      <p:pic>
        <p:nvPicPr>
          <p:cNvPr id="17" name="Immagine 16" descr="vassoio1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21088"/>
            <a:ext cx="2777490" cy="1517333"/>
          </a:xfrm>
          <a:prstGeom prst="rect">
            <a:avLst/>
          </a:prstGeom>
        </p:spPr>
      </p:pic>
      <p:pic>
        <p:nvPicPr>
          <p:cNvPr id="18" name="Immagine 17" descr="vassoio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933056"/>
            <a:ext cx="5426393" cy="1945958"/>
          </a:xfrm>
          <a:prstGeom prst="rect">
            <a:avLst/>
          </a:prstGeom>
        </p:spPr>
      </p:pic>
      <p:pic>
        <p:nvPicPr>
          <p:cNvPr id="19" name="Immagine 18" descr="4r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3886747"/>
            <a:ext cx="304762" cy="406349"/>
          </a:xfrm>
          <a:prstGeom prst="rect">
            <a:avLst/>
          </a:prstGeom>
        </p:spPr>
      </p:pic>
      <p:pic>
        <p:nvPicPr>
          <p:cNvPr id="21" name="Immagine 20" descr="8r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32440" y="5085184"/>
            <a:ext cx="253968" cy="4063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37170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Hai diviso 12 paste in tre parti uguali, ossia hai fatto tre gruppetti uguali. Questa operazione concreta corrispondere all’operazione aritmetica 12: 3. 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395536" y="1150443"/>
            <a:ext cx="8234705" cy="1992267"/>
            <a:chOff x="395536" y="1150443"/>
            <a:chExt cx="8234705" cy="1992267"/>
          </a:xfrm>
        </p:grpSpPr>
        <p:pic>
          <p:nvPicPr>
            <p:cNvPr id="11" name="Immagine 10" descr="vassoio1b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1484784"/>
              <a:ext cx="2777490" cy="1517333"/>
            </a:xfrm>
            <a:prstGeom prst="rect">
              <a:avLst/>
            </a:prstGeom>
          </p:spPr>
        </p:pic>
        <p:pic>
          <p:nvPicPr>
            <p:cNvPr id="12" name="Immagine 11" descr="vassoio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848" y="1196752"/>
              <a:ext cx="5426393" cy="1945958"/>
            </a:xfrm>
            <a:prstGeom prst="rect">
              <a:avLst/>
            </a:prstGeom>
          </p:spPr>
        </p:pic>
        <p:pic>
          <p:nvPicPr>
            <p:cNvPr id="13" name="Immagine 12" descr="4r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4408" y="1150443"/>
              <a:ext cx="304762" cy="406349"/>
            </a:xfrm>
            <a:prstGeom prst="rect">
              <a:avLst/>
            </a:prstGeom>
          </p:spPr>
        </p:pic>
        <p:pic>
          <p:nvPicPr>
            <p:cNvPr id="14" name="Immagine 13" descr="8r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6416" y="2348880"/>
              <a:ext cx="253968" cy="40634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371703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Ognuno dei tre gruppetti corrisponde a 4 paste; due gruppetti ne contengono 8. Allora: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827585" y="4941168"/>
            <a:ext cx="3670161" cy="762000"/>
            <a:chOff x="683569" y="4941168"/>
            <a:chExt cx="3670161" cy="762000"/>
          </a:xfrm>
        </p:grpSpPr>
        <p:pic>
          <p:nvPicPr>
            <p:cNvPr id="11" name="Immagine 10" descr="unterzo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69" y="4941168"/>
              <a:ext cx="247650" cy="762000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932842" y="5085184"/>
              <a:ext cx="342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di 12 paste = 4 paste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860033" y="4941168"/>
            <a:ext cx="3707903" cy="762000"/>
            <a:chOff x="5004049" y="4941168"/>
            <a:chExt cx="3707903" cy="762000"/>
          </a:xfrm>
        </p:grpSpPr>
        <p:pic>
          <p:nvPicPr>
            <p:cNvPr id="12" name="Immagine 11" descr="dueterzi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49" y="4941168"/>
              <a:ext cx="247650" cy="762000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5291064" y="5085184"/>
              <a:ext cx="3420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di 12 paste = 8 paste</a:t>
              </a: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395536" y="1150443"/>
            <a:ext cx="8234705" cy="1992267"/>
            <a:chOff x="395536" y="1150443"/>
            <a:chExt cx="8234705" cy="1992267"/>
          </a:xfrm>
        </p:grpSpPr>
        <p:pic>
          <p:nvPicPr>
            <p:cNvPr id="18" name="Immagine 17" descr="vassoio1b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1484784"/>
              <a:ext cx="2777490" cy="1517333"/>
            </a:xfrm>
            <a:prstGeom prst="rect">
              <a:avLst/>
            </a:prstGeom>
          </p:spPr>
        </p:pic>
        <p:pic>
          <p:nvPicPr>
            <p:cNvPr id="19" name="Immagine 18" descr="vassoio2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3848" y="1196752"/>
              <a:ext cx="5426393" cy="1945958"/>
            </a:xfrm>
            <a:prstGeom prst="rect">
              <a:avLst/>
            </a:prstGeom>
          </p:spPr>
        </p:pic>
        <p:pic>
          <p:nvPicPr>
            <p:cNvPr id="20" name="Immagine 19" descr="4r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44408" y="1150443"/>
              <a:ext cx="304762" cy="406349"/>
            </a:xfrm>
            <a:prstGeom prst="rect">
              <a:avLst/>
            </a:prstGeom>
          </p:spPr>
        </p:pic>
        <p:pic>
          <p:nvPicPr>
            <p:cNvPr id="21" name="Immagine 20" descr="8r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16416" y="2348880"/>
              <a:ext cx="253968" cy="40634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90872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>
                <a:solidFill>
                  <a:srgbClr val="0000FF"/>
                </a:solidFill>
              </a:rPr>
              <a:t>Problema</a:t>
            </a:r>
            <a:r>
              <a:rPr lang="it-IT" u="none" dirty="0" smtClean="0"/>
              <a:t>:</a:t>
            </a:r>
            <a:endParaRPr lang="it-IT" u="none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141277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Anna, Luisa, Marta e Gina sono quattro amiche che vogliono dividersi tre barrette di cioccolato avute in regalo.</a:t>
            </a:r>
          </a:p>
          <a:p>
            <a:r>
              <a:rPr lang="it-IT" u="none" dirty="0" smtClean="0"/>
              <a:t>Come possono fare affinché tutte abbiano la stessa quantità?</a:t>
            </a:r>
          </a:p>
        </p:txBody>
      </p:sp>
      <p:pic>
        <p:nvPicPr>
          <p:cNvPr id="23" name="Immagine 22" descr="barretta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456831"/>
            <a:ext cx="2771775" cy="1323975"/>
          </a:xfrm>
          <a:prstGeom prst="rect">
            <a:avLst/>
          </a:prstGeom>
        </p:spPr>
      </p:pic>
      <p:pic>
        <p:nvPicPr>
          <p:cNvPr id="24" name="Immagine 23" descr="barretta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600847"/>
            <a:ext cx="2771775" cy="1323975"/>
          </a:xfrm>
          <a:prstGeom prst="rect">
            <a:avLst/>
          </a:prstGeom>
        </p:spPr>
      </p:pic>
      <p:pic>
        <p:nvPicPr>
          <p:cNvPr id="25" name="Immagine 24" descr="barretta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717032"/>
            <a:ext cx="2771775" cy="13239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899592" y="3717032"/>
            <a:ext cx="7560840" cy="1754326"/>
            <a:chOff x="899592" y="3717032"/>
            <a:chExt cx="7560840" cy="1754326"/>
          </a:xfrm>
        </p:grpSpPr>
        <p:sp>
          <p:nvSpPr>
            <p:cNvPr id="3" name="CasellaDiTesto 2"/>
            <p:cNvSpPr txBox="1"/>
            <p:nvPr/>
          </p:nvSpPr>
          <p:spPr>
            <a:xfrm>
              <a:off x="899592" y="3717032"/>
              <a:ext cx="75608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Puoi concludere dicendo che la frazione       è un simbolo che esprime un «comando» un «ordine» : dividere per 3.</a:t>
              </a:r>
            </a:p>
          </p:txBody>
        </p:sp>
        <p:pic>
          <p:nvPicPr>
            <p:cNvPr id="15" name="Immagine 14" descr="unterzo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2240" y="3717032"/>
              <a:ext cx="235268" cy="723900"/>
            </a:xfrm>
            <a:prstGeom prst="rect">
              <a:avLst/>
            </a:prstGeom>
          </p:spPr>
        </p:pic>
      </p:grpSp>
      <p:sp>
        <p:nvSpPr>
          <p:cNvPr id="17" name="CasellaDiTesto 16"/>
          <p:cNvSpPr txBox="1"/>
          <p:nvPr/>
        </p:nvSpPr>
        <p:spPr>
          <a:xfrm>
            <a:off x="899592" y="55892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Quali «comandi» esprimono le frazioni: 1/5, 1/7, 1/10 ?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395536" y="1150443"/>
            <a:ext cx="8234705" cy="1992267"/>
            <a:chOff x="395536" y="1150443"/>
            <a:chExt cx="8234705" cy="1992267"/>
          </a:xfrm>
        </p:grpSpPr>
        <p:pic>
          <p:nvPicPr>
            <p:cNvPr id="19" name="Immagine 18" descr="vassoio1b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1484784"/>
              <a:ext cx="2777490" cy="1517333"/>
            </a:xfrm>
            <a:prstGeom prst="rect">
              <a:avLst/>
            </a:prstGeom>
          </p:spPr>
        </p:pic>
        <p:pic>
          <p:nvPicPr>
            <p:cNvPr id="20" name="Immagine 19" descr="vassoio2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3848" y="1196752"/>
              <a:ext cx="5426393" cy="1945958"/>
            </a:xfrm>
            <a:prstGeom prst="rect">
              <a:avLst/>
            </a:prstGeom>
          </p:spPr>
        </p:pic>
        <p:pic>
          <p:nvPicPr>
            <p:cNvPr id="21" name="Immagine 20" descr="4r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4408" y="1150443"/>
              <a:ext cx="304762" cy="406349"/>
            </a:xfrm>
            <a:prstGeom prst="rect">
              <a:avLst/>
            </a:prstGeom>
          </p:spPr>
        </p:pic>
        <p:pic>
          <p:nvPicPr>
            <p:cNvPr id="22" name="Immagine 21" descr="8r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6416" y="2348880"/>
              <a:ext cx="253968" cy="40634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26876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Interpreta ora il seguente schema grafico che conduce a trovare i 3/5 di 20 modellini di automobili:</a:t>
            </a:r>
          </a:p>
        </p:txBody>
      </p:sp>
      <p:pic>
        <p:nvPicPr>
          <p:cNvPr id="12" name="Immagine 11" descr="modell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8203246" cy="25170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357301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Devi dividere i 20 modellini in 5 parti uguali, ossia devi fare 5 gruppetti uguali.</a:t>
            </a:r>
          </a:p>
          <a:p>
            <a:r>
              <a:rPr lang="it-IT" u="none" dirty="0" smtClean="0"/>
              <a:t>Questa operazione concreta corrispondere all’operazione aritmetica 20 : 5 = 4</a:t>
            </a:r>
          </a:p>
        </p:txBody>
      </p:sp>
      <p:pic>
        <p:nvPicPr>
          <p:cNvPr id="4" name="Immagine 3" descr="modell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203246" cy="25170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52883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Devi poi prendere 3 di questi gruppetti uguali.</a:t>
            </a:r>
          </a:p>
          <a:p>
            <a:r>
              <a:rPr lang="it-IT" u="none" dirty="0" smtClean="0"/>
              <a:t>Questa operazione concreta corrispondere all’operazione aritmetica 4 x 3 = 12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357301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 modellini rimasti sono allora 4 x 2 = 8.</a:t>
            </a:r>
          </a:p>
          <a:p>
            <a:endParaRPr lang="it-IT" u="none" dirty="0" smtClean="0"/>
          </a:p>
        </p:txBody>
      </p:sp>
      <p:pic>
        <p:nvPicPr>
          <p:cNvPr id="4" name="Immagine 3" descr="modell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203246" cy="25170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436510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Avresti dovuto fare le stesse operazioni per trovare i 3/5 di 20 stecchini o i 3/5 di 20 bicchieri o i 3/5 di 20 arance?</a:t>
            </a:r>
          </a:p>
        </p:txBody>
      </p:sp>
      <p:pic>
        <p:nvPicPr>
          <p:cNvPr id="6" name="Immagine 5" descr="arance-casset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5229200"/>
            <a:ext cx="2016646" cy="14018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Puoi così dire che i 3/5 di 20 oggetti (non importa di che oggetti si tratti) è sempre 12.</a:t>
            </a:r>
          </a:p>
          <a:p>
            <a:endParaRPr lang="it-IT" u="none" dirty="0" smtClean="0"/>
          </a:p>
        </p:txBody>
      </p:sp>
      <p:pic>
        <p:nvPicPr>
          <p:cNvPr id="7" name="Immagine 6" descr="trequintiun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916832"/>
            <a:ext cx="3305175" cy="1104900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539552" y="3356992"/>
            <a:ext cx="8136904" cy="1139094"/>
            <a:chOff x="539552" y="3356992"/>
            <a:chExt cx="8136904" cy="1139094"/>
          </a:xfrm>
        </p:grpSpPr>
        <p:sp>
          <p:nvSpPr>
            <p:cNvPr id="5" name="CasellaDiTesto 4"/>
            <p:cNvSpPr txBox="1"/>
            <p:nvPr/>
          </p:nvSpPr>
          <p:spPr>
            <a:xfrm>
              <a:off x="539552" y="3356992"/>
              <a:ext cx="8136904" cy="1139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Per trovare i      di 20 devi quindi eseguire due operazioni, una divisione e una moltiplicazione:</a:t>
              </a:r>
            </a:p>
          </p:txBody>
        </p:sp>
        <p:pic>
          <p:nvPicPr>
            <p:cNvPr id="9" name="Immagine 8" descr="trequinti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8058" y="3373617"/>
              <a:ext cx="285750" cy="762000"/>
            </a:xfrm>
            <a:prstGeom prst="rect">
              <a:avLst/>
            </a:prstGeom>
          </p:spPr>
        </p:pic>
      </p:grpSp>
      <p:grpSp>
        <p:nvGrpSpPr>
          <p:cNvPr id="13" name="Gruppo 12"/>
          <p:cNvGrpSpPr/>
          <p:nvPr/>
        </p:nvGrpSpPr>
        <p:grpSpPr>
          <a:xfrm>
            <a:off x="2627784" y="5013176"/>
            <a:ext cx="4032448" cy="762000"/>
            <a:chOff x="2627784" y="5013176"/>
            <a:chExt cx="4032448" cy="762000"/>
          </a:xfrm>
        </p:grpSpPr>
        <p:pic>
          <p:nvPicPr>
            <p:cNvPr id="10" name="Immagine 9" descr="trequinti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84" y="5013176"/>
              <a:ext cx="285750" cy="762000"/>
            </a:xfrm>
            <a:prstGeom prst="rect">
              <a:avLst/>
            </a:prstGeom>
          </p:spPr>
        </p:pic>
        <p:sp>
          <p:nvSpPr>
            <p:cNvPr id="11" name="CasellaDiTesto 10"/>
            <p:cNvSpPr txBox="1"/>
            <p:nvPr/>
          </p:nvSpPr>
          <p:spPr>
            <a:xfrm>
              <a:off x="2987824" y="5014917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di 20 = (</a:t>
              </a:r>
              <a:r>
                <a:rPr lang="it-IT" u="none" dirty="0" err="1" smtClean="0"/>
                <a:t>20</a:t>
              </a:r>
              <a:r>
                <a:rPr lang="it-IT" u="none" dirty="0" smtClean="0"/>
                <a:t> : 5) x 3 = 12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u="none" dirty="0" smtClean="0"/>
              <a:t>Puoi concludere dicendo che la frazione      è un simbolo che esprime un comando, un ordine; ti chiede di eseguire due operazioni  successive: </a:t>
            </a:r>
            <a:r>
              <a:rPr lang="it-IT" i="1" u="none" dirty="0" smtClean="0"/>
              <a:t>dividere per 5 e moltiplicare per 3.</a:t>
            </a:r>
          </a:p>
          <a:p>
            <a:pPr>
              <a:lnSpc>
                <a:spcPct val="150000"/>
              </a:lnSpc>
            </a:pPr>
            <a:endParaRPr lang="it-IT" u="none" dirty="0" smtClean="0"/>
          </a:p>
        </p:txBody>
      </p:sp>
      <p:pic>
        <p:nvPicPr>
          <p:cNvPr id="11" name="Immagine 10" descr="trequint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474" y="980728"/>
            <a:ext cx="285750" cy="762000"/>
          </a:xfrm>
          <a:prstGeom prst="rect">
            <a:avLst/>
          </a:prstGeom>
        </p:spPr>
      </p:pic>
      <p:pic>
        <p:nvPicPr>
          <p:cNvPr id="13" name="Immagine 12" descr="asequn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89040"/>
            <a:ext cx="7905750" cy="1504950"/>
          </a:xfrm>
          <a:prstGeom prst="rect">
            <a:avLst/>
          </a:prstGeom>
        </p:spPr>
      </p:pic>
      <p:pic>
        <p:nvPicPr>
          <p:cNvPr id="14" name="Immagine 13" descr="4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221088"/>
            <a:ext cx="520635" cy="685714"/>
          </a:xfrm>
          <a:prstGeom prst="rect">
            <a:avLst/>
          </a:prstGeom>
        </p:spPr>
      </p:pic>
      <p:grpSp>
        <p:nvGrpSpPr>
          <p:cNvPr id="17" name="Gruppo 16"/>
          <p:cNvGrpSpPr/>
          <p:nvPr/>
        </p:nvGrpSpPr>
        <p:grpSpPr>
          <a:xfrm>
            <a:off x="5652120" y="4149080"/>
            <a:ext cx="651953" cy="757722"/>
            <a:chOff x="5652120" y="4149080"/>
            <a:chExt cx="651953" cy="757722"/>
          </a:xfrm>
        </p:grpSpPr>
        <p:pic>
          <p:nvPicPr>
            <p:cNvPr id="15" name="Immagine 14" descr="1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2120" y="4221088"/>
              <a:ext cx="279365" cy="685714"/>
            </a:xfrm>
            <a:prstGeom prst="rect">
              <a:avLst/>
            </a:prstGeom>
          </p:spPr>
        </p:pic>
        <p:pic>
          <p:nvPicPr>
            <p:cNvPr id="16" name="Immagine 15" descr="2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6136" y="4149080"/>
              <a:ext cx="507937" cy="68571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Esamina il grafico sottostante: con quale frazione si opera su 30?</a:t>
            </a:r>
          </a:p>
        </p:txBody>
      </p:sp>
      <p:pic>
        <p:nvPicPr>
          <p:cNvPr id="10" name="Immagine 9" descr="asequen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7905750" cy="146685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611560" y="3789895"/>
            <a:ext cx="6768752" cy="752475"/>
            <a:chOff x="611560" y="3789895"/>
            <a:chExt cx="6768752" cy="752475"/>
          </a:xfrm>
        </p:grpSpPr>
        <p:sp>
          <p:nvSpPr>
            <p:cNvPr id="5" name="CasellaDiTesto 4"/>
            <p:cNvSpPr txBox="1"/>
            <p:nvPr/>
          </p:nvSpPr>
          <p:spPr>
            <a:xfrm>
              <a:off x="611560" y="3903439"/>
              <a:ext cx="676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Su 30 si opera con la frazione     , infatti:</a:t>
              </a:r>
            </a:p>
          </p:txBody>
        </p:sp>
        <p:pic>
          <p:nvPicPr>
            <p:cNvPr id="7" name="Immagine 6" descr="due3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6181" y="3789895"/>
              <a:ext cx="266700" cy="752475"/>
            </a:xfrm>
            <a:prstGeom prst="rect">
              <a:avLst/>
            </a:prstGeom>
          </p:spPr>
        </p:pic>
      </p:grpSp>
      <p:pic>
        <p:nvPicPr>
          <p:cNvPr id="9" name="Immagine 8" descr="dueterziditrent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725144"/>
            <a:ext cx="4726781" cy="9405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Osserva il grafico sottostante: con quale frazione si opera su 30?</a:t>
            </a:r>
          </a:p>
        </p:txBody>
      </p:sp>
      <p:pic>
        <p:nvPicPr>
          <p:cNvPr id="10" name="Immagine 9" descr="grafo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7905750" cy="1428750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611560" y="3789040"/>
            <a:ext cx="6768752" cy="733425"/>
            <a:chOff x="611560" y="3789040"/>
            <a:chExt cx="6768752" cy="733425"/>
          </a:xfrm>
        </p:grpSpPr>
        <p:sp>
          <p:nvSpPr>
            <p:cNvPr id="6" name="CasellaDiTesto 5"/>
            <p:cNvSpPr txBox="1"/>
            <p:nvPr/>
          </p:nvSpPr>
          <p:spPr>
            <a:xfrm>
              <a:off x="611560" y="3903439"/>
              <a:ext cx="676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Su 30 si opera con la frazione     , infatti:</a:t>
              </a:r>
            </a:p>
          </p:txBody>
        </p:sp>
        <p:pic>
          <p:nvPicPr>
            <p:cNvPr id="12" name="Immagine 11" descr="trequintitrentab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48" y="3789040"/>
              <a:ext cx="304800" cy="733425"/>
            </a:xfrm>
            <a:prstGeom prst="rect">
              <a:avLst/>
            </a:prstGeom>
          </p:spPr>
        </p:pic>
      </p:grpSp>
      <p:pic>
        <p:nvPicPr>
          <p:cNvPr id="13" name="Immagine 12" descr="trequintitrent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725144"/>
            <a:ext cx="4702969" cy="928688"/>
          </a:xfrm>
          <a:prstGeom prst="rect">
            <a:avLst/>
          </a:prstGeom>
        </p:spPr>
      </p:pic>
      <p:pic>
        <p:nvPicPr>
          <p:cNvPr id="15" name="Immagine 14" descr="6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492896"/>
            <a:ext cx="431746" cy="558730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5415040" y="2492901"/>
            <a:ext cx="618032" cy="542809"/>
            <a:chOff x="5415040" y="2492901"/>
            <a:chExt cx="618032" cy="542809"/>
          </a:xfrm>
        </p:grpSpPr>
        <p:pic>
          <p:nvPicPr>
            <p:cNvPr id="16" name="Immagine 15" descr="1p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5040" y="2492901"/>
              <a:ext cx="206349" cy="507936"/>
            </a:xfrm>
            <a:prstGeom prst="rect">
              <a:avLst/>
            </a:prstGeom>
          </p:spPr>
        </p:pic>
        <p:pic>
          <p:nvPicPr>
            <p:cNvPr id="17" name="Immagine 16" descr="8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2120" y="2515075"/>
              <a:ext cx="380952" cy="52063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Osserva i due grafici; il secondo grafo ha l’ordine delle operazioni invertite rispetto al primo.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11560" y="390343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Come sono i due risultati?</a:t>
            </a:r>
          </a:p>
        </p:txBody>
      </p:sp>
      <p:pic>
        <p:nvPicPr>
          <p:cNvPr id="16" name="Immagine 15" descr="grafo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7905750" cy="1409700"/>
          </a:xfrm>
          <a:prstGeom prst="rect">
            <a:avLst/>
          </a:prstGeom>
        </p:spPr>
      </p:pic>
      <p:pic>
        <p:nvPicPr>
          <p:cNvPr id="18" name="Immagine 17" descr="dueoperazion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365104"/>
            <a:ext cx="4095750" cy="2076450"/>
          </a:xfrm>
          <a:prstGeom prst="rect">
            <a:avLst/>
          </a:prstGeom>
        </p:spPr>
      </p:pic>
      <p:pic>
        <p:nvPicPr>
          <p:cNvPr id="19" name="Immagine 18" descr="6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420888"/>
            <a:ext cx="431746" cy="558730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7092280" y="2420888"/>
            <a:ext cx="618032" cy="542809"/>
            <a:chOff x="5415040" y="2492901"/>
            <a:chExt cx="618032" cy="542809"/>
          </a:xfrm>
        </p:grpSpPr>
        <p:pic>
          <p:nvPicPr>
            <p:cNvPr id="21" name="Immagine 20" descr="1p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5040" y="2492901"/>
              <a:ext cx="206349" cy="507936"/>
            </a:xfrm>
            <a:prstGeom prst="rect">
              <a:avLst/>
            </a:prstGeom>
          </p:spPr>
        </p:pic>
        <p:pic>
          <p:nvPicPr>
            <p:cNvPr id="22" name="Immagine 21" descr="8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2120" y="2515075"/>
              <a:ext cx="380952" cy="520635"/>
            </a:xfrm>
            <a:prstGeom prst="rect">
              <a:avLst/>
            </a:prstGeom>
          </p:spPr>
        </p:pic>
      </p:grpSp>
      <p:grpSp>
        <p:nvGrpSpPr>
          <p:cNvPr id="23" name="Gruppo 22"/>
          <p:cNvGrpSpPr/>
          <p:nvPr/>
        </p:nvGrpSpPr>
        <p:grpSpPr>
          <a:xfrm>
            <a:off x="3491880" y="2420888"/>
            <a:ext cx="618032" cy="542809"/>
            <a:chOff x="5415040" y="2492901"/>
            <a:chExt cx="618032" cy="542809"/>
          </a:xfrm>
        </p:grpSpPr>
        <p:pic>
          <p:nvPicPr>
            <p:cNvPr id="24" name="Immagine 23" descr="1p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5040" y="2492901"/>
              <a:ext cx="206349" cy="507936"/>
            </a:xfrm>
            <a:prstGeom prst="rect">
              <a:avLst/>
            </a:prstGeom>
          </p:spPr>
        </p:pic>
        <p:pic>
          <p:nvPicPr>
            <p:cNvPr id="25" name="Immagine 24" descr="8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2120" y="2515075"/>
              <a:ext cx="380952" cy="520635"/>
            </a:xfrm>
            <a:prstGeom prst="rect">
              <a:avLst/>
            </a:prstGeom>
          </p:spPr>
        </p:pic>
      </p:grpSp>
      <p:grpSp>
        <p:nvGrpSpPr>
          <p:cNvPr id="32" name="Gruppo 31"/>
          <p:cNvGrpSpPr/>
          <p:nvPr/>
        </p:nvGrpSpPr>
        <p:grpSpPr>
          <a:xfrm>
            <a:off x="5868144" y="2420888"/>
            <a:ext cx="685271" cy="542809"/>
            <a:chOff x="7236296" y="4077072"/>
            <a:chExt cx="685271" cy="542809"/>
          </a:xfrm>
        </p:grpSpPr>
        <p:pic>
          <p:nvPicPr>
            <p:cNvPr id="27" name="Immagine 26" descr="1p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6296" y="4077072"/>
              <a:ext cx="206349" cy="507936"/>
            </a:xfrm>
            <a:prstGeom prst="rect">
              <a:avLst/>
            </a:prstGeom>
          </p:spPr>
        </p:pic>
        <p:pic>
          <p:nvPicPr>
            <p:cNvPr id="31" name="Immagine 30" descr="zerorr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2961" y="4149080"/>
              <a:ext cx="308606" cy="432048"/>
            </a:xfrm>
            <a:prstGeom prst="rect">
              <a:avLst/>
            </a:prstGeom>
          </p:spPr>
        </p:pic>
        <p:pic>
          <p:nvPicPr>
            <p:cNvPr id="28" name="Immagine 27" descr="8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0312" y="4099246"/>
              <a:ext cx="380952" cy="52063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98072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Osserva i due grafici: che cosa hanno di diverso?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390343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Come sono i due risultati?</a:t>
            </a:r>
          </a:p>
        </p:txBody>
      </p:sp>
      <p:pic>
        <p:nvPicPr>
          <p:cNvPr id="8" name="Immagine 7" descr="grafo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905750" cy="1409700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2339752" y="2420888"/>
            <a:ext cx="429766" cy="406349"/>
            <a:chOff x="7236296" y="3861048"/>
            <a:chExt cx="429766" cy="406349"/>
          </a:xfrm>
        </p:grpSpPr>
        <p:pic>
          <p:nvPicPr>
            <p:cNvPr id="10" name="Immagine 9" descr="1p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3861048"/>
              <a:ext cx="165079" cy="406349"/>
            </a:xfrm>
            <a:prstGeom prst="rect">
              <a:avLst/>
            </a:prstGeom>
          </p:spPr>
        </p:pic>
        <p:pic>
          <p:nvPicPr>
            <p:cNvPr id="11" name="Immagine 10" descr="zeror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0312" y="3861048"/>
              <a:ext cx="285750" cy="400050"/>
            </a:xfrm>
            <a:prstGeom prst="rect">
              <a:avLst/>
            </a:prstGeom>
          </p:spPr>
        </p:pic>
      </p:grpSp>
      <p:grpSp>
        <p:nvGrpSpPr>
          <p:cNvPr id="15" name="Gruppo 14"/>
          <p:cNvGrpSpPr/>
          <p:nvPr/>
        </p:nvGrpSpPr>
        <p:grpSpPr>
          <a:xfrm>
            <a:off x="3419872" y="2420888"/>
            <a:ext cx="573782" cy="473529"/>
            <a:chOff x="6876256" y="3963583"/>
            <a:chExt cx="573782" cy="473529"/>
          </a:xfrm>
        </p:grpSpPr>
        <p:pic>
          <p:nvPicPr>
            <p:cNvPr id="13" name="Immagine 12" descr="cinquev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6256" y="3963583"/>
              <a:ext cx="281558" cy="473529"/>
            </a:xfrm>
            <a:prstGeom prst="rect">
              <a:avLst/>
            </a:prstGeom>
          </p:spPr>
        </p:pic>
        <p:pic>
          <p:nvPicPr>
            <p:cNvPr id="14" name="Immagine 13" descr="zeror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4288" y="3966306"/>
              <a:ext cx="285750" cy="400050"/>
            </a:xfrm>
            <a:prstGeom prst="rect">
              <a:avLst/>
            </a:prstGeom>
          </p:spPr>
        </p:pic>
      </p:grpSp>
      <p:grpSp>
        <p:nvGrpSpPr>
          <p:cNvPr id="16" name="Gruppo 15"/>
          <p:cNvGrpSpPr/>
          <p:nvPr/>
        </p:nvGrpSpPr>
        <p:grpSpPr>
          <a:xfrm>
            <a:off x="7164288" y="2348880"/>
            <a:ext cx="573782" cy="473529"/>
            <a:chOff x="6876256" y="3963583"/>
            <a:chExt cx="573782" cy="473529"/>
          </a:xfrm>
        </p:grpSpPr>
        <p:pic>
          <p:nvPicPr>
            <p:cNvPr id="17" name="Immagine 16" descr="cinquev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6256" y="3963583"/>
              <a:ext cx="281558" cy="473529"/>
            </a:xfrm>
            <a:prstGeom prst="rect">
              <a:avLst/>
            </a:prstGeom>
          </p:spPr>
        </p:pic>
        <p:pic>
          <p:nvPicPr>
            <p:cNvPr id="18" name="Immagine 17" descr="zeror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4288" y="3966306"/>
              <a:ext cx="285750" cy="400050"/>
            </a:xfrm>
            <a:prstGeom prst="rect">
              <a:avLst/>
            </a:prstGeom>
          </p:spPr>
        </p:pic>
      </p:grpSp>
      <p:grpSp>
        <p:nvGrpSpPr>
          <p:cNvPr id="22" name="Gruppo 21"/>
          <p:cNvGrpSpPr/>
          <p:nvPr/>
        </p:nvGrpSpPr>
        <p:grpSpPr>
          <a:xfrm>
            <a:off x="5858030" y="2348880"/>
            <a:ext cx="730194" cy="520635"/>
            <a:chOff x="6431812" y="3717032"/>
            <a:chExt cx="730194" cy="520635"/>
          </a:xfrm>
        </p:grpSpPr>
        <p:pic>
          <p:nvPicPr>
            <p:cNvPr id="20" name="Immagine 19" descr="zeror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6256" y="3789040"/>
              <a:ext cx="285750" cy="400050"/>
            </a:xfrm>
            <a:prstGeom prst="rect">
              <a:avLst/>
            </a:prstGeom>
          </p:spPr>
        </p:pic>
        <p:pic>
          <p:nvPicPr>
            <p:cNvPr id="21" name="Immagine 20" descr="zeror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3789040"/>
              <a:ext cx="285750" cy="400050"/>
            </a:xfrm>
            <a:prstGeom prst="rect">
              <a:avLst/>
            </a:prstGeom>
          </p:spPr>
        </p:pic>
        <p:pic>
          <p:nvPicPr>
            <p:cNvPr id="19" name="Immagine 18" descr="4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1812" y="3717032"/>
              <a:ext cx="444444" cy="520635"/>
            </a:xfrm>
            <a:prstGeom prst="rect">
              <a:avLst/>
            </a:prstGeom>
          </p:spPr>
        </p:pic>
      </p:grpSp>
      <p:pic>
        <p:nvPicPr>
          <p:cNvPr id="24" name="Immagine 23" descr="cinqueottavi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437112"/>
            <a:ext cx="3848100" cy="2000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Per prima cosa occorre dividere ciascuna barretta in quattro parti uguali:</a:t>
            </a:r>
          </a:p>
        </p:txBody>
      </p:sp>
      <p:pic>
        <p:nvPicPr>
          <p:cNvPr id="8" name="Immagine 7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000375" cy="1390650"/>
          </a:xfrm>
          <a:prstGeom prst="rect">
            <a:avLst/>
          </a:prstGeom>
        </p:spPr>
      </p:pic>
      <p:pic>
        <p:nvPicPr>
          <p:cNvPr id="9" name="Immagine 8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3000375" cy="1390650"/>
          </a:xfrm>
          <a:prstGeom prst="rect">
            <a:avLst/>
          </a:prstGeom>
        </p:spPr>
      </p:pic>
      <p:pic>
        <p:nvPicPr>
          <p:cNvPr id="11" name="Immagine 10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96952"/>
            <a:ext cx="3000375" cy="13906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27584" y="515719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Ottieni in tutto </a:t>
            </a:r>
            <a:r>
              <a:rPr lang="it-IT" u="none" dirty="0" err="1" smtClean="0"/>
              <a:t>…………</a:t>
            </a:r>
            <a:r>
              <a:rPr lang="it-IT" u="none" dirty="0" smtClean="0"/>
              <a:t>. parti uguali.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3347864" y="5013176"/>
            <a:ext cx="520786" cy="406349"/>
            <a:chOff x="7308304" y="4725144"/>
            <a:chExt cx="520786" cy="406349"/>
          </a:xfrm>
        </p:grpSpPr>
        <p:pic>
          <p:nvPicPr>
            <p:cNvPr id="13" name="Immagine 12" descr="1r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8304" y="4725144"/>
              <a:ext cx="165079" cy="406349"/>
            </a:xfrm>
            <a:prstGeom prst="rect">
              <a:avLst/>
            </a:prstGeom>
          </p:spPr>
        </p:pic>
        <p:pic>
          <p:nvPicPr>
            <p:cNvPr id="14" name="Immagine 13" descr="2r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4328" y="4725144"/>
              <a:ext cx="304762" cy="40634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40050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L’espressione è: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39552" y="177281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Il grafico che vedi mette in evidenza i passaggi: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539552" y="836712"/>
            <a:ext cx="8136904" cy="781050"/>
            <a:chOff x="539552" y="836712"/>
            <a:chExt cx="8136904" cy="781050"/>
          </a:xfrm>
        </p:grpSpPr>
        <p:sp>
          <p:nvSpPr>
            <p:cNvPr id="3" name="CasellaDiTesto 2"/>
            <p:cNvSpPr txBox="1"/>
            <p:nvPr/>
          </p:nvSpPr>
          <p:spPr>
            <a:xfrm>
              <a:off x="539552" y="980729"/>
              <a:ext cx="8136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Qual è l’espressione corrispondente ai       di 70 ?</a:t>
              </a:r>
            </a:p>
          </p:txBody>
        </p:sp>
        <p:pic>
          <p:nvPicPr>
            <p:cNvPr id="22" name="Immagine 21" descr="tredecimi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4168" y="836712"/>
              <a:ext cx="476250" cy="781050"/>
            </a:xfrm>
            <a:prstGeom prst="rect">
              <a:avLst/>
            </a:prstGeom>
          </p:spPr>
        </p:pic>
      </p:grpSp>
      <p:pic>
        <p:nvPicPr>
          <p:cNvPr id="25" name="Immagine 24" descr="grefo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7905750" cy="1400175"/>
          </a:xfrm>
          <a:prstGeom prst="rect">
            <a:avLst/>
          </a:prstGeom>
        </p:spPr>
      </p:pic>
      <p:pic>
        <p:nvPicPr>
          <p:cNvPr id="10" name="Immagine 9" descr="tredecimib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725144"/>
            <a:ext cx="3553943" cy="8640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299695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a) Troviamo prima i 4/5 di 150: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98072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Proviamo ora a risolvere problemi più complessi: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2771800" y="1745372"/>
            <a:ext cx="3586336" cy="891540"/>
            <a:chOff x="683568" y="1772816"/>
            <a:chExt cx="3586336" cy="742950"/>
          </a:xfrm>
        </p:grpSpPr>
        <p:sp>
          <p:nvSpPr>
            <p:cNvPr id="5" name="CasellaDiTesto 4"/>
            <p:cNvSpPr txBox="1"/>
            <p:nvPr/>
          </p:nvSpPr>
          <p:spPr>
            <a:xfrm>
              <a:off x="683568" y="1916832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Trova i</a:t>
              </a:r>
            </a:p>
          </p:txBody>
        </p:sp>
        <p:pic>
          <p:nvPicPr>
            <p:cNvPr id="10" name="Immagine 9" descr="tretretre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1772816"/>
              <a:ext cx="2362200" cy="742950"/>
            </a:xfrm>
            <a:prstGeom prst="rect">
              <a:avLst/>
            </a:prstGeom>
          </p:spPr>
        </p:pic>
      </p:grpSp>
      <p:pic>
        <p:nvPicPr>
          <p:cNvPr id="11" name="Immagine 10" descr="Senza titolo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429000"/>
            <a:ext cx="4210050" cy="7810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39552" y="461121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b) Poi troviamo i 2/3 di 120:</a:t>
            </a:r>
          </a:p>
        </p:txBody>
      </p:sp>
      <p:pic>
        <p:nvPicPr>
          <p:cNvPr id="13" name="Immagine 12" descr="Senza titolo-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115272"/>
            <a:ext cx="4000500" cy="76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98072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Per risolvere il quesito precedente potevi usare anche uno schema grafico.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2771800" y="1889388"/>
            <a:ext cx="3586336" cy="891540"/>
            <a:chOff x="683568" y="1772816"/>
            <a:chExt cx="3586336" cy="742950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683568" y="1916832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Trova i</a:t>
              </a:r>
            </a:p>
          </p:txBody>
        </p:sp>
        <p:pic>
          <p:nvPicPr>
            <p:cNvPr id="13" name="Immagine 12" descr="tretretre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1772816"/>
              <a:ext cx="2362200" cy="742950"/>
            </a:xfrm>
            <a:prstGeom prst="rect">
              <a:avLst/>
            </a:prstGeom>
          </p:spPr>
        </p:pic>
      </p:grpSp>
      <p:pic>
        <p:nvPicPr>
          <p:cNvPr id="14" name="Immagine 13" descr="schemagrafico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5" y="2945879"/>
            <a:ext cx="7905750" cy="1419225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2843808" y="3356992"/>
            <a:ext cx="573782" cy="504056"/>
            <a:chOff x="2843808" y="3356992"/>
            <a:chExt cx="573782" cy="504056"/>
          </a:xfrm>
        </p:grpSpPr>
        <p:pic>
          <p:nvPicPr>
            <p:cNvPr id="16" name="Immagine 15" descr="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3808" y="3356992"/>
              <a:ext cx="298700" cy="504056"/>
            </a:xfrm>
            <a:prstGeom prst="rect">
              <a:avLst/>
            </a:prstGeom>
          </p:spPr>
        </p:pic>
        <p:pic>
          <p:nvPicPr>
            <p:cNvPr id="17" name="Immagine 16" descr="zeror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840" y="3406867"/>
              <a:ext cx="285750" cy="400050"/>
            </a:xfrm>
            <a:prstGeom prst="rect">
              <a:avLst/>
            </a:prstGeom>
          </p:spPr>
        </p:pic>
      </p:grpSp>
      <p:grpSp>
        <p:nvGrpSpPr>
          <p:cNvPr id="23" name="Gruppo 22"/>
          <p:cNvGrpSpPr/>
          <p:nvPr/>
        </p:nvGrpSpPr>
        <p:grpSpPr>
          <a:xfrm>
            <a:off x="4142234" y="3429000"/>
            <a:ext cx="645790" cy="432048"/>
            <a:chOff x="7020272" y="5085184"/>
            <a:chExt cx="645790" cy="432048"/>
          </a:xfrm>
        </p:grpSpPr>
        <p:pic>
          <p:nvPicPr>
            <p:cNvPr id="19" name="Immagine 18" descr="1p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0272" y="5085184"/>
              <a:ext cx="165079" cy="406349"/>
            </a:xfrm>
            <a:prstGeom prst="rect">
              <a:avLst/>
            </a:prstGeom>
          </p:spPr>
        </p:pic>
        <p:pic>
          <p:nvPicPr>
            <p:cNvPr id="20" name="Immagine 19" descr="2p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4288" y="5085184"/>
              <a:ext cx="304762" cy="406349"/>
            </a:xfrm>
            <a:prstGeom prst="rect">
              <a:avLst/>
            </a:prstGeom>
          </p:spPr>
        </p:pic>
        <p:pic>
          <p:nvPicPr>
            <p:cNvPr id="22" name="Immagine 21" descr="zeror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0312" y="5117182"/>
              <a:ext cx="285750" cy="400050"/>
            </a:xfrm>
            <a:prstGeom prst="rect">
              <a:avLst/>
            </a:prstGeom>
          </p:spPr>
        </p:pic>
      </p:grpSp>
      <p:grpSp>
        <p:nvGrpSpPr>
          <p:cNvPr id="26" name="Gruppo 25"/>
          <p:cNvGrpSpPr/>
          <p:nvPr/>
        </p:nvGrpSpPr>
        <p:grpSpPr>
          <a:xfrm>
            <a:off x="5436096" y="3356992"/>
            <a:ext cx="645790" cy="520635"/>
            <a:chOff x="6660232" y="5373216"/>
            <a:chExt cx="645790" cy="520635"/>
          </a:xfrm>
        </p:grpSpPr>
        <p:pic>
          <p:nvPicPr>
            <p:cNvPr id="24" name="Immagine 23" descr="4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0232" y="5373216"/>
              <a:ext cx="444444" cy="520635"/>
            </a:xfrm>
            <a:prstGeom prst="rect">
              <a:avLst/>
            </a:prstGeom>
          </p:spPr>
        </p:pic>
        <p:pic>
          <p:nvPicPr>
            <p:cNvPr id="25" name="Immagine 24" descr="zeror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0272" y="5445224"/>
              <a:ext cx="285750" cy="400050"/>
            </a:xfrm>
            <a:prstGeom prst="rect">
              <a:avLst/>
            </a:prstGeom>
          </p:spPr>
        </p:pic>
      </p:grpSp>
      <p:grpSp>
        <p:nvGrpSpPr>
          <p:cNvPr id="28" name="Gruppo 27"/>
          <p:cNvGrpSpPr/>
          <p:nvPr/>
        </p:nvGrpSpPr>
        <p:grpSpPr>
          <a:xfrm>
            <a:off x="7020272" y="3356992"/>
            <a:ext cx="573782" cy="520635"/>
            <a:chOff x="6948264" y="5445224"/>
            <a:chExt cx="573782" cy="520635"/>
          </a:xfrm>
        </p:grpSpPr>
        <p:pic>
          <p:nvPicPr>
            <p:cNvPr id="21" name="Immagine 20" descr="zeror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6296" y="5517232"/>
              <a:ext cx="285750" cy="400050"/>
            </a:xfrm>
            <a:prstGeom prst="rect">
              <a:avLst/>
            </a:prstGeom>
          </p:spPr>
        </p:pic>
        <p:pic>
          <p:nvPicPr>
            <p:cNvPr id="27" name="Immagine 26" descr="8p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48264" y="5445224"/>
              <a:ext cx="380952" cy="520635"/>
            </a:xfrm>
            <a:prstGeom prst="rect">
              <a:avLst/>
            </a:prstGeom>
          </p:spPr>
        </p:pic>
      </p:grpSp>
      <p:pic>
        <p:nvPicPr>
          <p:cNvPr id="31" name="Immagine 30" descr="belin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63688" y="4869160"/>
            <a:ext cx="5442776" cy="9361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2411413" y="2492375"/>
            <a:ext cx="46815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Fine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71600" y="5229200"/>
            <a:ext cx="75608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u="none" dirty="0"/>
              <a:t>La presentazione </a:t>
            </a:r>
            <a:r>
              <a:rPr lang="it-IT" sz="1800" u="none" dirty="0" smtClean="0"/>
              <a:t>riprende  </a:t>
            </a:r>
            <a:r>
              <a:rPr lang="it-IT" sz="1800" u="none" dirty="0"/>
              <a:t>testi e immagini del libro “Matematica” di Rosa </a:t>
            </a:r>
            <a:r>
              <a:rPr lang="it-IT" sz="1800" u="none" dirty="0" err="1"/>
              <a:t>Rinaldi</a:t>
            </a:r>
            <a:r>
              <a:rPr lang="it-IT" sz="1800" u="none" dirty="0"/>
              <a:t> Carini -  Zanichelli editore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Ora, per la divisione fra le quattro amiche, si può procedere così:</a:t>
            </a:r>
          </a:p>
        </p:txBody>
      </p:sp>
      <p:pic>
        <p:nvPicPr>
          <p:cNvPr id="5" name="Immagine 4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000375" cy="1390650"/>
          </a:xfrm>
          <a:prstGeom prst="rect">
            <a:avLst/>
          </a:prstGeom>
        </p:spPr>
      </p:pic>
      <p:pic>
        <p:nvPicPr>
          <p:cNvPr id="6" name="Immagine 5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3000375" cy="1390650"/>
          </a:xfrm>
          <a:prstGeom prst="rect">
            <a:avLst/>
          </a:prstGeom>
        </p:spPr>
      </p:pic>
      <p:pic>
        <p:nvPicPr>
          <p:cNvPr id="7" name="Immagine 6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96952"/>
            <a:ext cx="3000375" cy="13906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8072" y="4797152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u="none" dirty="0" smtClean="0"/>
              <a:t>assegnare a ciascuna una delle quattro parti di ogni barretta; ogni ragazza  riceverebbe in </a:t>
            </a:r>
            <a:r>
              <a:rPr lang="it-IT" u="none" dirty="0" err="1" smtClean="0"/>
              <a:t>tutto………</a:t>
            </a:r>
            <a:r>
              <a:rPr lang="it-IT" u="none" dirty="0" smtClean="0"/>
              <a:t>. parti.</a:t>
            </a:r>
          </a:p>
        </p:txBody>
      </p:sp>
      <p:pic>
        <p:nvPicPr>
          <p:cNvPr id="13" name="Immagine 12" descr="a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77" y="4941168"/>
            <a:ext cx="447675" cy="390525"/>
          </a:xfrm>
          <a:prstGeom prst="rect">
            <a:avLst/>
          </a:prstGeom>
        </p:spPr>
      </p:pic>
      <p:pic>
        <p:nvPicPr>
          <p:cNvPr id="14" name="Immagine 13" descr="3r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5373216"/>
            <a:ext cx="241270" cy="4063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4127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Oppure:</a:t>
            </a:r>
          </a:p>
        </p:txBody>
      </p:sp>
      <p:pic>
        <p:nvPicPr>
          <p:cNvPr id="5" name="Immagine 4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3000375" cy="1390650"/>
          </a:xfrm>
          <a:prstGeom prst="rect">
            <a:avLst/>
          </a:prstGeom>
        </p:spPr>
      </p:pic>
      <p:pic>
        <p:nvPicPr>
          <p:cNvPr id="6" name="Immagine 5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924944"/>
            <a:ext cx="3000375" cy="1390650"/>
          </a:xfrm>
          <a:prstGeom prst="rect">
            <a:avLst/>
          </a:prstGeom>
        </p:spPr>
      </p:pic>
      <p:pic>
        <p:nvPicPr>
          <p:cNvPr id="7" name="Immagine 6" descr="quattroquarti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996952"/>
            <a:ext cx="3000375" cy="13906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8072" y="4797152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u="none" dirty="0" smtClean="0"/>
              <a:t>Dividere tra le quattro ragazze il numero totale delle parti ottenute:    12 (parti) : 4 = </a:t>
            </a:r>
            <a:r>
              <a:rPr lang="it-IT" u="none" dirty="0" err="1" smtClean="0"/>
              <a:t>………</a:t>
            </a:r>
            <a:r>
              <a:rPr lang="it-IT" u="none" dirty="0" smtClean="0"/>
              <a:t>. (parti).</a:t>
            </a:r>
          </a:p>
        </p:txBody>
      </p:sp>
      <p:pic>
        <p:nvPicPr>
          <p:cNvPr id="11" name="Immagine 10" descr="bb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69160"/>
            <a:ext cx="342900" cy="476250"/>
          </a:xfrm>
          <a:prstGeom prst="rect">
            <a:avLst/>
          </a:prstGeom>
        </p:spPr>
      </p:pic>
      <p:pic>
        <p:nvPicPr>
          <p:cNvPr id="12" name="Immagine 11" descr="3r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4866" y="5445224"/>
            <a:ext cx="241270" cy="4063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105273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Ognuna delle quattro parti uguali in cui è stata divisa la barretta di cioccolato si chiama « </a:t>
            </a:r>
            <a:r>
              <a:rPr lang="it-IT" i="1" u="none" dirty="0" smtClean="0"/>
              <a:t>un quarto </a:t>
            </a:r>
            <a:r>
              <a:rPr lang="it-IT" u="none" dirty="0" smtClean="0"/>
              <a:t>» e si rappresenta col simbolo:</a:t>
            </a:r>
          </a:p>
        </p:txBody>
      </p:sp>
      <p:pic>
        <p:nvPicPr>
          <p:cNvPr id="11" name="Immagine 10" descr="unquar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916832"/>
            <a:ext cx="552450" cy="187642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39552" y="39330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La parte spettante a ciascuna amica si chiama «</a:t>
            </a:r>
            <a:r>
              <a:rPr lang="it-IT" i="1" u="none" dirty="0" smtClean="0"/>
              <a:t>tre quarti</a:t>
            </a:r>
            <a:r>
              <a:rPr lang="it-IT" u="none" dirty="0" smtClean="0"/>
              <a:t>» e si rappresenta col simbolo: </a:t>
            </a:r>
          </a:p>
        </p:txBody>
      </p:sp>
      <p:pic>
        <p:nvPicPr>
          <p:cNvPr id="13" name="Immagine 12" descr="trequart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725144"/>
            <a:ext cx="695325" cy="17430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magine 3" descr="unquart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980728"/>
            <a:ext cx="552450" cy="1876425"/>
          </a:xfrm>
          <a:prstGeom prst="rect">
            <a:avLst/>
          </a:prstGeom>
        </p:spPr>
      </p:pic>
      <p:pic>
        <p:nvPicPr>
          <p:cNvPr id="7" name="Immagine 6" descr="trequar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268760"/>
            <a:ext cx="5219700" cy="2413000"/>
          </a:xfrm>
          <a:prstGeom prst="rect">
            <a:avLst/>
          </a:prstGeom>
        </p:spPr>
      </p:pic>
      <p:pic>
        <p:nvPicPr>
          <p:cNvPr id="6" name="Immagine 5" descr="trequart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212976"/>
            <a:ext cx="695325" cy="1743075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863080" y="5262450"/>
            <a:ext cx="8280920" cy="792087"/>
            <a:chOff x="539552" y="4974419"/>
            <a:chExt cx="8280920" cy="792087"/>
          </a:xfrm>
        </p:grpSpPr>
        <p:sp>
          <p:nvSpPr>
            <p:cNvPr id="8" name="CasellaDiTesto 7"/>
            <p:cNvSpPr txBox="1"/>
            <p:nvPr/>
          </p:nvSpPr>
          <p:spPr>
            <a:xfrm>
              <a:off x="539552" y="5157192"/>
              <a:ext cx="8280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u="none" dirty="0" smtClean="0"/>
                <a:t>Espressioni come            sono chiamate «</a:t>
              </a:r>
              <a:r>
                <a:rPr lang="it-IT" u="none" dirty="0" smtClean="0">
                  <a:solidFill>
                    <a:srgbClr val="FF0000"/>
                  </a:solidFill>
                </a:rPr>
                <a:t>frazioni</a:t>
              </a:r>
              <a:r>
                <a:rPr lang="it-IT" u="none" dirty="0" smtClean="0"/>
                <a:t>». </a:t>
              </a:r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/>
          </p:nvGraphicFramePr>
          <p:xfrm>
            <a:off x="3131840" y="4974419"/>
            <a:ext cx="960106" cy="792087"/>
          </p:xfrm>
          <a:graphic>
            <a:graphicData uri="http://schemas.openxmlformats.org/presentationml/2006/ole">
              <p:oleObj spid="_x0000_s1026" name="Equation" r:id="rId6" imgW="507960" imgH="419040" progId="Equation.DSMT4">
                <p:embed/>
              </p:oleObj>
            </a:graphicData>
          </a:graphic>
        </p:graphicFrame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 descr="unquar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980728"/>
            <a:ext cx="552450" cy="1876425"/>
          </a:xfrm>
          <a:prstGeom prst="rect">
            <a:avLst/>
          </a:prstGeom>
        </p:spPr>
      </p:pic>
      <p:pic>
        <p:nvPicPr>
          <p:cNvPr id="4" name="Immagine 3" descr="trequar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5219700" cy="2413000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467544" y="3988439"/>
            <a:ext cx="8280920" cy="1770951"/>
            <a:chOff x="467544" y="3988439"/>
            <a:chExt cx="8280920" cy="1770951"/>
          </a:xfrm>
        </p:grpSpPr>
        <p:sp>
          <p:nvSpPr>
            <p:cNvPr id="7" name="CasellaDiTesto 6"/>
            <p:cNvSpPr txBox="1"/>
            <p:nvPr/>
          </p:nvSpPr>
          <p:spPr>
            <a:xfrm>
              <a:off x="467544" y="4005064"/>
              <a:ext cx="82809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u="none" dirty="0" smtClean="0"/>
                <a:t>Frazioni come     sono chiamate </a:t>
              </a:r>
              <a:r>
                <a:rPr lang="it-IT" i="1" u="none" dirty="0" smtClean="0">
                  <a:solidFill>
                    <a:srgbClr val="FF0000"/>
                  </a:solidFill>
                </a:rPr>
                <a:t>unità frazionarie</a:t>
              </a:r>
              <a:r>
                <a:rPr lang="it-IT" u="none" dirty="0" smtClean="0"/>
                <a:t>. Ogni unità frazionaria è formata da due parti: il </a:t>
              </a:r>
              <a:r>
                <a:rPr lang="it-IT" i="1" u="none" dirty="0" smtClean="0"/>
                <a:t>numeratore</a:t>
              </a:r>
              <a:r>
                <a:rPr lang="it-IT" u="none" dirty="0" smtClean="0"/>
                <a:t> e il </a:t>
              </a:r>
              <a:r>
                <a:rPr lang="it-IT" i="1" u="none" dirty="0" smtClean="0"/>
                <a:t>denominatore</a:t>
              </a:r>
              <a:r>
                <a:rPr lang="it-IT" u="none" dirty="0" smtClean="0"/>
                <a:t>. </a:t>
              </a:r>
            </a:p>
          </p:txBody>
        </p:sp>
        <p:pic>
          <p:nvPicPr>
            <p:cNvPr id="9" name="Immagine 8" descr="unquarto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4534" y="3988439"/>
              <a:ext cx="288032" cy="72008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800" u="none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Frazioni</a:t>
            </a:r>
            <a:endParaRPr lang="it-IT" sz="2800" u="none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magine 2" descr="unquar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980728"/>
            <a:ext cx="552450" cy="1876425"/>
          </a:xfrm>
          <a:prstGeom prst="rect">
            <a:avLst/>
          </a:prstGeom>
        </p:spPr>
      </p:pic>
      <p:pic>
        <p:nvPicPr>
          <p:cNvPr id="4" name="Immagine 3" descr="trequar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5219700" cy="2413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3528" y="400506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none" dirty="0" smtClean="0"/>
              <a:t>Il numeratore indica che è «un » oggetto (una barretta, una torta, una somma di denaro …) ad essere diviso in parti uguali; il denominatore indica il numero di queste parti.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7083</TotalTime>
  <Words>917</Words>
  <Application>Microsoft Office PowerPoint</Application>
  <PresentationFormat>Presentazione su schermo (4:3)</PresentationFormat>
  <Paragraphs>100</Paragraphs>
  <Slides>33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Struttura predefinita</vt:lpstr>
      <vt:lpstr>Equation</vt:lpstr>
      <vt:lpstr>Le Frazioni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L’ambiente e l’ecologia</dc:title>
  <dc:creator>amedeo</dc:creator>
  <cp:lastModifiedBy>Amedeo Rollo</cp:lastModifiedBy>
  <cp:revision>812</cp:revision>
  <dcterms:created xsi:type="dcterms:W3CDTF">2011-04-02T03:28:53Z</dcterms:created>
  <dcterms:modified xsi:type="dcterms:W3CDTF">2017-06-27T05:24:16Z</dcterms:modified>
</cp:coreProperties>
</file>