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66" r:id="rId3"/>
    <p:sldId id="409" r:id="rId4"/>
    <p:sldId id="448" r:id="rId5"/>
    <p:sldId id="449" r:id="rId6"/>
    <p:sldId id="451" r:id="rId7"/>
    <p:sldId id="452" r:id="rId8"/>
    <p:sldId id="453" r:id="rId9"/>
    <p:sldId id="454" r:id="rId10"/>
    <p:sldId id="456" r:id="rId11"/>
    <p:sldId id="457" r:id="rId12"/>
    <p:sldId id="458" r:id="rId13"/>
    <p:sldId id="459" r:id="rId14"/>
    <p:sldId id="455" r:id="rId15"/>
    <p:sldId id="460" r:id="rId16"/>
    <p:sldId id="461" r:id="rId17"/>
    <p:sldId id="462" r:id="rId18"/>
    <p:sldId id="463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64" r:id="rId29"/>
    <p:sldId id="474" r:id="rId30"/>
    <p:sldId id="475" r:id="rId31"/>
    <p:sldId id="476" r:id="rId32"/>
    <p:sldId id="485" r:id="rId33"/>
    <p:sldId id="487" r:id="rId34"/>
    <p:sldId id="486" r:id="rId35"/>
    <p:sldId id="488" r:id="rId36"/>
    <p:sldId id="477" r:id="rId37"/>
    <p:sldId id="478" r:id="rId38"/>
    <p:sldId id="479" r:id="rId39"/>
    <p:sldId id="480" r:id="rId40"/>
    <p:sldId id="481" r:id="rId41"/>
    <p:sldId id="482" r:id="rId42"/>
    <p:sldId id="483" r:id="rId43"/>
    <p:sldId id="484" r:id="rId44"/>
    <p:sldId id="365" r:id="rId4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FEFE3"/>
    <a:srgbClr val="EFEF11"/>
    <a:srgbClr val="EEFBA3"/>
    <a:srgbClr val="FFFF00"/>
    <a:srgbClr val="DED917"/>
    <a:srgbClr val="EAFEA0"/>
    <a:srgbClr val="FF0000"/>
    <a:srgbClr val="00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8" autoAdjust="0"/>
    <p:restoredTop sz="94322" autoAdjust="0"/>
  </p:normalViewPr>
  <p:slideViewPr>
    <p:cSldViewPr>
      <p:cViewPr varScale="1">
        <p:scale>
          <a:sx n="65" d="100"/>
          <a:sy n="65" d="100"/>
        </p:scale>
        <p:origin x="14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FAAD41CB-66DF-448A-90B7-60380558B6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D41CB-66DF-448A-90B7-60380558B609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230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0149-A834-4C57-84A5-EA5DF1CB60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04958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9360-0D04-4520-BE6C-DF80F5FF45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805866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5CC52-B439-4415-A7E9-78FD480195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4884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1FFB-683B-4AD6-837B-D288958FE8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076579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9FE2-D304-4A45-A804-7044EB1523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10504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E4AE-70CB-4091-94B2-D782694FD2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89508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0A27F-171F-4134-8235-60AE57933E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94201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7F3AD-C299-49CB-85B8-F7E02F2EB1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4063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AF5A-2D4A-4C62-89A9-F16C1B078B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741217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5DEE-9EC8-4759-BF0B-4009EEF92B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200316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0D0D-7F54-49A9-A320-0992F2588E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41029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>
              <a:defRPr/>
            </a:pPr>
            <a:fld id="{36D6CC0B-5460-4F5B-ADBD-4C1FA0B6CE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619250" y="1283320"/>
            <a:ext cx="6264275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Text Box 31"/>
          <p:cNvSpPr txBox="1">
            <a:spLocks noChangeArrowheads="1"/>
          </p:cNvSpPr>
          <p:nvPr/>
        </p:nvSpPr>
        <p:spPr bwMode="auto">
          <a:xfrm>
            <a:off x="250825" y="2752601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Proposizioni composte</a:t>
            </a:r>
            <a:endParaRPr lang="it-IT" altLang="it-IT" sz="2400" i="1" u="none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97712"/>
            <a:ext cx="3263900" cy="3251200"/>
          </a:xfrm>
          <a:prstGeom prst="rect">
            <a:avLst/>
          </a:prstGeom>
        </p:spPr>
      </p:pic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7780263" y="88676"/>
            <a:ext cx="121617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43" y="3597712"/>
            <a:ext cx="3263900" cy="3251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48923"/>
            <a:ext cx="1066667" cy="2666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1" y="692150"/>
            <a:ext cx="30958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Circuiti elettrici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8" y="3501008"/>
            <a:ext cx="6896803" cy="1307409"/>
          </a:xfrm>
          <a:prstGeom prst="rect">
            <a:avLst/>
          </a:prstGeom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84232" y="1124744"/>
            <a:ext cx="8292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Sarà possibile interpretare l’operazione logica  di «congiunzione» di proposizioni nel linguaggio dei circuiti?</a:t>
            </a:r>
            <a:endParaRPr lang="it-IT" altLang="it-IT" sz="2400" b="1" i="1" u="none" dirty="0" smtClean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5201" y="2251321"/>
            <a:ext cx="8433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circuito dell’illustrazione rappresenta due interruttori aperti montati in serie, la corrente passa o non passa?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78267" y="5205881"/>
            <a:ext cx="547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5 è maggiore di 6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lo struzzo vola.</a:t>
            </a:r>
            <a:endParaRPr lang="it-IT" altLang="it-IT" sz="2400" b="1" i="1" u="none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66829"/>
            <a:ext cx="317460" cy="3174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15" y="5176645"/>
            <a:ext cx="324609" cy="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87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36812"/>
            <a:ext cx="6759258" cy="1422077"/>
          </a:xfrm>
          <a:prstGeom prst="rect">
            <a:avLst/>
          </a:prstGeom>
        </p:spPr>
      </p:pic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1" y="692150"/>
            <a:ext cx="30958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Circuiti elettrici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84232" y="1124744"/>
            <a:ext cx="8292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Sarà possibile interpretare l’operazione logica  di «congiunzione» di proposizioni nel linguaggio dei circuiti?</a:t>
            </a:r>
            <a:endParaRPr lang="it-IT" altLang="it-IT" sz="2400" b="1" i="1" u="none" dirty="0" smtClean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5201" y="2251321"/>
            <a:ext cx="8433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circuito dell’illustrazione rappresenta due interruttori il primo chiuso, il secondo aperto montati in serie, la corrente passa o non passa?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78267" y="5205881"/>
            <a:ext cx="547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6 è minore di 7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7 è un numero pari.</a:t>
            </a:r>
            <a:endParaRPr lang="it-IT" altLang="it-IT" sz="2400" b="1" i="1" u="none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66829"/>
            <a:ext cx="317460" cy="3174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15" y="5176645"/>
            <a:ext cx="324609" cy="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2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5" y="3284984"/>
            <a:ext cx="6934823" cy="1641535"/>
          </a:xfrm>
          <a:prstGeom prst="rect">
            <a:avLst/>
          </a:prstGeom>
        </p:spPr>
      </p:pic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1" y="692150"/>
            <a:ext cx="30958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Circuiti elettrici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84232" y="1124744"/>
            <a:ext cx="8292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Sarà possibile interpretare l’operazione logica  di «congiunzione» di proposizioni nel linguaggio dei circuiti?</a:t>
            </a:r>
            <a:endParaRPr lang="it-IT" altLang="it-IT" sz="2400" b="1" i="1" u="none" dirty="0" smtClean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5201" y="2251321"/>
            <a:ext cx="8433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circuito dell’illustrazione rappresenta due interruttori il primo aperto, il secondo chiuso montati in serie, la corrente passa o non passa?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78267" y="5205881"/>
            <a:ext cx="547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cane miagola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l’asino raglia.</a:t>
            </a:r>
            <a:endParaRPr lang="it-IT" altLang="it-IT" sz="2400" b="1" i="1" u="none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66829"/>
            <a:ext cx="317460" cy="3174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15" y="5176645"/>
            <a:ext cx="324609" cy="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7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36523"/>
            <a:ext cx="6706589" cy="1360629"/>
          </a:xfrm>
          <a:prstGeom prst="rect">
            <a:avLst/>
          </a:prstGeom>
        </p:spPr>
      </p:pic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1" y="692150"/>
            <a:ext cx="30958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Circuiti elettrici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84232" y="1124744"/>
            <a:ext cx="8292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Sarà possibile interpretare l’operazione logica  di «congiunzione» di proposizioni nel linguaggio dei circuiti?</a:t>
            </a:r>
            <a:endParaRPr lang="it-IT" altLang="it-IT" sz="2400" b="1" i="1" u="none" dirty="0" smtClean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5201" y="2251321"/>
            <a:ext cx="8433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circuito dell’illustrazione rappresenta due interruttori  chiusi montati in serie, la corrente passa o non passa?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827584" y="5205881"/>
            <a:ext cx="7002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quadrato è un poligono regolare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il trapezio è un poligono irregolare.</a:t>
            </a:r>
            <a:endParaRPr lang="it-IT" altLang="it-IT" sz="2400" b="1" i="1" u="none" dirty="0" smtClean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83" y="5341133"/>
            <a:ext cx="449665" cy="46413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12224"/>
            <a:ext cx="406349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2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0" y="54868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 circuiti elettrici le la congiunzione «e»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91" y="1042121"/>
            <a:ext cx="6197628" cy="57712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27" y="5784353"/>
            <a:ext cx="406349" cy="3047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540392"/>
            <a:ext cx="317460" cy="3174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416201"/>
            <a:ext cx="317460" cy="3174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69" y="2976041"/>
            <a:ext cx="317460" cy="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6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La disgiunzione inclusiva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3239" y="1484784"/>
            <a:ext cx="306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Considera la frase:</a:t>
            </a:r>
            <a:endParaRPr lang="it-IT" altLang="it-IT" sz="2400" u="none" dirty="0"/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24902" y="3068960"/>
            <a:ext cx="822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La disgiunzione «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 smtClean="0"/>
              <a:t>»</a:t>
            </a:r>
            <a:r>
              <a:rPr lang="it-IT" altLang="it-IT" sz="2400" u="none" dirty="0" smtClean="0"/>
              <a:t> collega le due proposizioni semplici:</a:t>
            </a:r>
            <a:endParaRPr lang="it-IT" altLang="it-IT" sz="2400" u="none" dirty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956951" y="3789040"/>
            <a:ext cx="4302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p:  Luca </a:t>
            </a:r>
            <a:r>
              <a:rPr lang="it-IT" altLang="it-IT" sz="2400" u="none" dirty="0"/>
              <a:t>ha comprato matite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48650" y="5301208"/>
            <a:ext cx="7935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La disgiunzione </a:t>
            </a:r>
            <a:r>
              <a:rPr lang="it-IT" altLang="it-IT" sz="2400" u="none" dirty="0"/>
              <a:t>«</a:t>
            </a:r>
            <a:r>
              <a:rPr lang="it-IT" altLang="it-IT" sz="2400" i="1" u="none" dirty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/>
              <a:t>»</a:t>
            </a:r>
            <a:r>
              <a:rPr lang="it-IT" altLang="it-IT" sz="2400" u="none" dirty="0" smtClean="0"/>
              <a:t> ha valore </a:t>
            </a:r>
            <a:r>
              <a:rPr lang="it-IT" altLang="it-IT" sz="2400" i="1" u="none" dirty="0" smtClean="0">
                <a:solidFill>
                  <a:schemeClr val="accent2"/>
                </a:solidFill>
              </a:rPr>
              <a:t>inclusivo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94" y="4314502"/>
            <a:ext cx="2184436" cy="96440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94" y="3418506"/>
            <a:ext cx="1620182" cy="1080121"/>
          </a:xfrm>
          <a:prstGeom prst="rect">
            <a:avLst/>
          </a:prstGeom>
        </p:spPr>
      </p:pic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18825" y="4314502"/>
            <a:ext cx="4661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q:  Luca </a:t>
            </a:r>
            <a:r>
              <a:rPr lang="it-IT" altLang="it-IT" sz="2400" u="none" dirty="0"/>
              <a:t>ha comprato quaderni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03238" y="2204864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"Luca ha comprato matite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</a:t>
            </a:r>
            <a:r>
              <a:rPr lang="it-IT" altLang="it-IT" sz="2400" u="none" dirty="0"/>
              <a:t>quaderni "</a:t>
            </a:r>
            <a:endParaRPr lang="it-IT" altLang="it-IT" sz="2400" u="none" dirty="0" smtClean="0"/>
          </a:p>
        </p:txBody>
      </p:sp>
    </p:spTree>
    <p:extLst>
      <p:ext uri="{BB962C8B-B14F-4D97-AF65-F5344CB8AC3E}">
        <p14:creationId xmlns:p14="http://schemas.microsoft.com/office/powerpoint/2010/main" val="1232970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4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La disgiunzione inclusiva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98056" y="2805486"/>
            <a:ext cx="8223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Luca può aver acquistato matite, quaderni o </a:t>
            </a:r>
            <a:r>
              <a:rPr lang="it-IT" altLang="it-IT" sz="2400" u="none" dirty="0" smtClean="0"/>
              <a:t>entrambe </a:t>
            </a:r>
            <a:r>
              <a:rPr lang="it-IT" altLang="it-IT" sz="2400" u="none" dirty="0" smtClean="0"/>
              <a:t>le cose, </a:t>
            </a:r>
            <a:r>
              <a:rPr lang="it-IT" altLang="it-IT" sz="2400" u="none" dirty="0"/>
              <a:t>p</a:t>
            </a:r>
            <a:r>
              <a:rPr lang="it-IT" altLang="it-IT" sz="2400" u="none" dirty="0" smtClean="0"/>
              <a:t>er questo motivo </a:t>
            </a:r>
            <a:r>
              <a:rPr lang="it-IT" altLang="it-IT" sz="2400" u="none" dirty="0"/>
              <a:t>la «</a:t>
            </a:r>
            <a:r>
              <a:rPr lang="it-IT" altLang="it-IT" sz="2400" i="1" u="none" dirty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/>
              <a:t>»</a:t>
            </a:r>
            <a:r>
              <a:rPr lang="it-IT" altLang="it-IT" sz="2400" u="none" dirty="0" smtClean="0"/>
              <a:t> ha valore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inclusivo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627784" y="5416685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p o q </a:t>
            </a:r>
            <a:r>
              <a:rPr lang="it-IT" altLang="it-IT" sz="2400" u="none" dirty="0" smtClean="0"/>
              <a:t>ovvero </a:t>
            </a:r>
            <a:r>
              <a:rPr lang="it-IT" altLang="it-IT" sz="2400" i="1" u="none" dirty="0" smtClean="0"/>
              <a:t>p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v</a:t>
            </a:r>
            <a:r>
              <a:rPr lang="it-IT" altLang="it-IT" sz="2400" i="1" u="none" dirty="0" smtClean="0"/>
              <a:t> q 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</a:t>
            </a:r>
            <a:endParaRPr lang="it-IT" altLang="it-IT" sz="2400" u="none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76575" y="3895355"/>
            <a:ext cx="79355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entrambe le proposizioni risultano vere, la proposizione composta sarà vera (Luca ha comprato tutte e due le cose).</a:t>
            </a:r>
            <a:endParaRPr lang="it-IT" altLang="it-IT" sz="2400" u="none" dirty="0"/>
          </a:p>
        </p:txBody>
      </p:sp>
      <p:grpSp>
        <p:nvGrpSpPr>
          <p:cNvPr id="16" name="Gruppo 15"/>
          <p:cNvGrpSpPr/>
          <p:nvPr/>
        </p:nvGrpSpPr>
        <p:grpSpPr>
          <a:xfrm>
            <a:off x="6283556" y="137782"/>
            <a:ext cx="2212882" cy="1860401"/>
            <a:chOff x="6283556" y="137782"/>
            <a:chExt cx="2212882" cy="186040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556" y="1033778"/>
              <a:ext cx="2184436" cy="964405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37782"/>
              <a:ext cx="1620182" cy="1080121"/>
            </a:xfrm>
            <a:prstGeom prst="rect">
              <a:avLst/>
            </a:prstGeom>
          </p:spPr>
        </p:pic>
      </p:grp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03238" y="2204864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"Luca ha comprato matite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</a:t>
            </a:r>
            <a:r>
              <a:rPr lang="it-IT" altLang="it-IT" sz="2400" u="none" dirty="0"/>
              <a:t>quaderni "</a:t>
            </a:r>
            <a:endParaRPr lang="it-IT" altLang="it-IT" sz="2400" u="none" dirty="0" smtClean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28" y="5325253"/>
            <a:ext cx="574162" cy="592634"/>
          </a:xfrm>
          <a:prstGeom prst="rect">
            <a:avLst/>
          </a:prstGeom>
        </p:spPr>
      </p:pic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23528" y="6099896"/>
            <a:ext cx="8820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simbolo «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v</a:t>
            </a:r>
            <a:r>
              <a:rPr lang="it-IT" altLang="it-IT" sz="2400" u="none" dirty="0" smtClean="0"/>
              <a:t>» indica la disgiunzione «o» con </a:t>
            </a:r>
            <a:r>
              <a:rPr lang="it-IT" altLang="it-IT" sz="2400" i="1" u="none" dirty="0" smtClean="0">
                <a:solidFill>
                  <a:schemeClr val="accent2"/>
                </a:solidFill>
              </a:rPr>
              <a:t>valore inclusivo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</p:spTree>
    <p:extLst>
      <p:ext uri="{BB962C8B-B14F-4D97-AF65-F5344CB8AC3E}">
        <p14:creationId xmlns:p14="http://schemas.microsoft.com/office/powerpoint/2010/main" val="1240291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La disgiunzione inclusiva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98056" y="2805486"/>
            <a:ext cx="8223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Luca può aver acquistato matite, quaderni o entrambi le cose, </a:t>
            </a:r>
            <a:r>
              <a:rPr lang="it-IT" altLang="it-IT" sz="2400" u="none" dirty="0"/>
              <a:t>p</a:t>
            </a:r>
            <a:r>
              <a:rPr lang="it-IT" altLang="it-IT" sz="2400" u="none" dirty="0" smtClean="0"/>
              <a:t>er questo motivo </a:t>
            </a:r>
            <a:r>
              <a:rPr lang="it-IT" altLang="it-IT" sz="2400" u="none" dirty="0"/>
              <a:t>la «</a:t>
            </a:r>
            <a:r>
              <a:rPr lang="it-IT" altLang="it-IT" sz="2400" i="1" u="none" dirty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/>
              <a:t>»</a:t>
            </a:r>
            <a:r>
              <a:rPr lang="it-IT" altLang="it-IT" sz="2400" u="none" dirty="0" smtClean="0"/>
              <a:t> ha valore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inclusivo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60909" y="3895355"/>
            <a:ext cx="79355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entrambe le proposizioni </a:t>
            </a:r>
            <a:r>
              <a:rPr lang="it-IT" altLang="it-IT" sz="2400" u="none" dirty="0"/>
              <a:t>risultano </a:t>
            </a:r>
            <a:r>
              <a:rPr lang="it-IT" altLang="it-IT" sz="2400" u="none" dirty="0" smtClean="0"/>
              <a:t>false </a:t>
            </a:r>
            <a:r>
              <a:rPr lang="it-IT" altLang="it-IT" sz="2400" u="none" dirty="0"/>
              <a:t>(Luca </a:t>
            </a:r>
            <a:r>
              <a:rPr lang="it-IT" altLang="it-IT" sz="2400" u="none" dirty="0" smtClean="0"/>
              <a:t>non ha </a:t>
            </a:r>
            <a:r>
              <a:rPr lang="it-IT" altLang="it-IT" sz="2400" u="none" dirty="0"/>
              <a:t>comprato </a:t>
            </a:r>
            <a:r>
              <a:rPr lang="it-IT" altLang="it-IT" sz="2400" u="none" dirty="0" smtClean="0"/>
              <a:t>le </a:t>
            </a:r>
            <a:r>
              <a:rPr lang="it-IT" altLang="it-IT" sz="2400" u="none" dirty="0"/>
              <a:t>due </a:t>
            </a:r>
            <a:r>
              <a:rPr lang="it-IT" altLang="it-IT" sz="2400" u="none" dirty="0" smtClean="0"/>
              <a:t>cose</a:t>
            </a:r>
            <a:r>
              <a:rPr lang="it-IT" altLang="it-IT" sz="2400" u="none" dirty="0"/>
              <a:t>)</a:t>
            </a:r>
            <a:r>
              <a:rPr lang="it-IT" altLang="it-IT" sz="2400" u="none" dirty="0" smtClean="0"/>
              <a:t>, </a:t>
            </a:r>
            <a:r>
              <a:rPr lang="it-IT" altLang="it-IT" sz="2400" u="none" dirty="0"/>
              <a:t>la proposizione composta sarà falsa.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6283556" y="137782"/>
            <a:ext cx="2212882" cy="1860401"/>
            <a:chOff x="6283556" y="137782"/>
            <a:chExt cx="2212882" cy="1860401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556" y="1033778"/>
              <a:ext cx="2184436" cy="964405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37782"/>
              <a:ext cx="1620182" cy="1080121"/>
            </a:xfrm>
            <a:prstGeom prst="rect">
              <a:avLst/>
            </a:prstGeom>
          </p:spPr>
        </p:pic>
      </p:grp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03238" y="2204864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"Luca ha comprato matite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</a:t>
            </a:r>
            <a:r>
              <a:rPr lang="it-IT" altLang="it-IT" sz="2400" u="none" dirty="0"/>
              <a:t>quaderni "</a:t>
            </a:r>
            <a:endParaRPr lang="it-IT" altLang="it-IT" sz="2400" u="none" dirty="0" smtClean="0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627784" y="5416685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p o q </a:t>
            </a:r>
            <a:r>
              <a:rPr lang="it-IT" altLang="it-IT" sz="2400" u="none" dirty="0" smtClean="0"/>
              <a:t>ovvero </a:t>
            </a:r>
            <a:r>
              <a:rPr lang="it-IT" altLang="it-IT" sz="2400" i="1" u="none" dirty="0" smtClean="0"/>
              <a:t>p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v</a:t>
            </a:r>
            <a:r>
              <a:rPr lang="it-IT" altLang="it-IT" sz="2400" i="1" u="none" dirty="0" smtClean="0"/>
              <a:t> q 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</a:t>
            </a:r>
            <a:endParaRPr lang="it-IT" altLang="it-IT" sz="2400" u="none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35" y="5320336"/>
            <a:ext cx="396617" cy="5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24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La disgiunzione inclusiva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98056" y="2805486"/>
            <a:ext cx="8223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Luca può aver acquistato matite, quaderni o entrambi le cose, </a:t>
            </a:r>
            <a:r>
              <a:rPr lang="it-IT" altLang="it-IT" sz="2400" u="none" dirty="0"/>
              <a:t>p</a:t>
            </a:r>
            <a:r>
              <a:rPr lang="it-IT" altLang="it-IT" sz="2400" u="none" dirty="0" smtClean="0"/>
              <a:t>er questo motivo </a:t>
            </a:r>
            <a:r>
              <a:rPr lang="it-IT" altLang="it-IT" sz="2400" u="none" dirty="0"/>
              <a:t>la «</a:t>
            </a:r>
            <a:r>
              <a:rPr lang="it-IT" altLang="it-IT" sz="2400" i="1" u="none" dirty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/>
              <a:t>»</a:t>
            </a:r>
            <a:r>
              <a:rPr lang="it-IT" altLang="it-IT" sz="2400" u="none" dirty="0" smtClean="0"/>
              <a:t> ha valore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inclusivo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30440" y="3907166"/>
            <a:ext cx="7935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una proposizione è vera e l’altra è falsa, la </a:t>
            </a:r>
            <a:r>
              <a:rPr lang="it-IT" altLang="it-IT" sz="2400" u="none" dirty="0"/>
              <a:t>proposizione composta sarà </a:t>
            </a:r>
            <a:r>
              <a:rPr lang="it-IT" altLang="it-IT" sz="2400" u="none" dirty="0" smtClean="0"/>
              <a:t>vera.</a:t>
            </a:r>
            <a:endParaRPr lang="it-IT" altLang="it-IT" sz="2400" u="none" dirty="0"/>
          </a:p>
        </p:txBody>
      </p:sp>
      <p:grpSp>
        <p:nvGrpSpPr>
          <p:cNvPr id="13" name="Gruppo 12"/>
          <p:cNvGrpSpPr/>
          <p:nvPr/>
        </p:nvGrpSpPr>
        <p:grpSpPr>
          <a:xfrm>
            <a:off x="6283556" y="137782"/>
            <a:ext cx="2212882" cy="1860401"/>
            <a:chOff x="6283556" y="137782"/>
            <a:chExt cx="2212882" cy="186040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556" y="1033778"/>
              <a:ext cx="2184436" cy="964405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37782"/>
              <a:ext cx="1620182" cy="1080121"/>
            </a:xfrm>
            <a:prstGeom prst="rect">
              <a:avLst/>
            </a:prstGeom>
          </p:spPr>
        </p:pic>
      </p:grp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03238" y="2204864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"Luca ha comprato matite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</a:t>
            </a:r>
            <a:r>
              <a:rPr lang="it-IT" altLang="it-IT" sz="2400" u="none" dirty="0"/>
              <a:t>quaderni "</a:t>
            </a:r>
            <a:endParaRPr lang="it-IT" altLang="it-IT" sz="2400" u="none" dirty="0" smtClean="0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627784" y="5416685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p o q </a:t>
            </a:r>
            <a:r>
              <a:rPr lang="it-IT" altLang="it-IT" sz="2400" u="none" dirty="0" smtClean="0"/>
              <a:t>ovvero </a:t>
            </a:r>
            <a:r>
              <a:rPr lang="it-IT" altLang="it-IT" sz="2400" i="1" u="none" dirty="0" smtClean="0"/>
              <a:t>p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v</a:t>
            </a:r>
            <a:r>
              <a:rPr lang="it-IT" altLang="it-IT" sz="2400" i="1" u="none" dirty="0" smtClean="0"/>
              <a:t> q 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</a:t>
            </a:r>
            <a:endParaRPr lang="it-IT" altLang="it-IT" sz="2400" u="none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28" y="5325253"/>
            <a:ext cx="574162" cy="5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78139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>
                <a:solidFill>
                  <a:srgbClr val="009900"/>
                </a:solidFill>
              </a:rPr>
              <a:t>I circuiti elettrici e la disgiunzione inclusiva «o»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07951" y="1124744"/>
            <a:ext cx="8856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Sarà possibile interpretare l’operazione logica  «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o inclusiva</a:t>
            </a:r>
            <a:r>
              <a:rPr lang="it-IT" altLang="it-IT" sz="2400" u="none" dirty="0" smtClean="0"/>
              <a:t>» di proposizioni nel linguaggio dei circuiti?</a:t>
            </a:r>
            <a:endParaRPr lang="it-IT" altLang="it-IT" sz="2400" b="1" i="1" u="none" dirty="0" smtClean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5201" y="2251321"/>
            <a:ext cx="8433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circuito della illustrazione rappresenta due interruttori aperti montati in parallelo, la corrente passa o non passa?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78267" y="5205881"/>
            <a:ext cx="547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8 è minore di 6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5 è un numero pari.</a:t>
            </a:r>
            <a:endParaRPr lang="it-IT" altLang="it-IT" sz="2400" b="1" i="1" u="none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75" y="3861048"/>
            <a:ext cx="317460" cy="3174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15" y="5176645"/>
            <a:ext cx="324609" cy="49090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89" y="3238914"/>
            <a:ext cx="6467031" cy="14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04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 composte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03238" y="1484784"/>
            <a:ext cx="8389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Sulle proposizioni semplici si può operare con i connettivi del linguaggio: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,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,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non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03238" y="2611613"/>
            <a:ext cx="7327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Come si fa a stabile il valore di verità di una proposizione composta?</a:t>
            </a:r>
          </a:p>
        </p:txBody>
      </p:sp>
      <p:sp>
        <p:nvSpPr>
          <p:cNvPr id="20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03238" y="3789040"/>
            <a:ext cx="7947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Indica con A = {V, F} l’insieme dei valori di verità della proposizione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p</a:t>
            </a:r>
            <a:r>
              <a:rPr lang="it-IT" altLang="it-IT" sz="2400" u="none" dirty="0" smtClean="0"/>
              <a:t>;</a:t>
            </a:r>
            <a:endParaRPr lang="it-IT" altLang="it-IT" sz="2400" b="1" i="1" u="none" dirty="0" smtClean="0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03238" y="4699845"/>
            <a:ext cx="7947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Indica con A = {V, F} l’insieme dei valori di verità della proposizione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q</a:t>
            </a:r>
            <a:r>
              <a:rPr lang="it-IT" altLang="it-IT" sz="2400" u="none" dirty="0" smtClean="0"/>
              <a:t>;</a:t>
            </a:r>
            <a:endParaRPr lang="it-IT" altLang="it-IT" sz="2400" b="1" i="1" u="none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85" y="2175969"/>
            <a:ext cx="1068116" cy="15332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86" y="3538936"/>
            <a:ext cx="6180990" cy="1258216"/>
          </a:xfrm>
          <a:prstGeom prst="rect">
            <a:avLst/>
          </a:prstGeom>
        </p:spPr>
      </p:pic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72505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>
                <a:solidFill>
                  <a:srgbClr val="009900"/>
                </a:solidFill>
              </a:rPr>
              <a:t>I circuiti elettrici e la disgiunzione inclusiva «o»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201" y="2251321"/>
            <a:ext cx="8433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circuito della illustrazione rappresenta due interruttori uno aperto e l’altro chiuso montati in parallelo, la corrente passa o non passa?</a:t>
            </a:r>
            <a:endParaRPr lang="it-IT" altLang="it-IT" sz="2400" b="1" i="1" u="none" dirty="0" smtClean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478267" y="5205881"/>
            <a:ext cx="547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4 è minore di 3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6 è un numero pari.</a:t>
            </a:r>
            <a:endParaRPr lang="it-IT" altLang="it-IT" sz="2400" b="1" i="1" u="none" dirty="0" smtClean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38184"/>
            <a:ext cx="406349" cy="30476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76645"/>
            <a:ext cx="554284" cy="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96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52" y="3480886"/>
            <a:ext cx="6448361" cy="1415495"/>
          </a:xfrm>
          <a:prstGeom prst="rect">
            <a:avLst/>
          </a:prstGeom>
        </p:spPr>
      </p:pic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1" y="692150"/>
            <a:ext cx="77223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>
                <a:solidFill>
                  <a:srgbClr val="009900"/>
                </a:solidFill>
              </a:rPr>
              <a:t>I circuiti elettrici e la disgiunzione inclusiva «o»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5201" y="2251321"/>
            <a:ext cx="8433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circuito della illustrazione rappresenta due interruttori uno chiuso e l’altro aperto montati in parallelo, la corrente passa o non passa?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78267" y="5205881"/>
            <a:ext cx="547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3 è minore di 5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7 è un numero pari.</a:t>
            </a:r>
            <a:endParaRPr lang="it-IT" altLang="it-IT" sz="2400" b="1" i="1" u="none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38184"/>
            <a:ext cx="406349" cy="30476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76645"/>
            <a:ext cx="554284" cy="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8" y="3453665"/>
            <a:ext cx="6448361" cy="1415495"/>
          </a:xfrm>
          <a:prstGeom prst="rect">
            <a:avLst/>
          </a:prstGeom>
        </p:spPr>
      </p:pic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7250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 </a:t>
            </a:r>
            <a:r>
              <a:rPr lang="it-IT" altLang="it-IT" sz="2400" u="none" dirty="0">
                <a:solidFill>
                  <a:srgbClr val="009900"/>
                </a:solidFill>
              </a:rPr>
              <a:t>circuiti elettrici e la disgiunzione inclusiva «o</a:t>
            </a:r>
            <a:r>
              <a:rPr lang="it-IT" altLang="it-IT" sz="2400" u="none" dirty="0" smtClean="0">
                <a:solidFill>
                  <a:srgbClr val="009900"/>
                </a:solidFill>
              </a:rPr>
              <a:t>»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5201" y="2251321"/>
            <a:ext cx="8433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circuito della illustrazione rappresenta due interruttori entrambi chiusi montati in parallelo, la corrente passa o non passa?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78267" y="5205881"/>
            <a:ext cx="547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4 è minore di 8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6 è un numero pari.</a:t>
            </a:r>
            <a:endParaRPr lang="it-IT" altLang="it-IT" sz="2400" b="1" i="1" u="none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38184"/>
            <a:ext cx="406349" cy="30476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76645"/>
            <a:ext cx="554284" cy="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99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20750"/>
            <a:ext cx="6336274" cy="6015818"/>
          </a:xfrm>
          <a:prstGeom prst="rect">
            <a:avLst/>
          </a:prstGeom>
        </p:spPr>
      </p:pic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0" y="548680"/>
            <a:ext cx="806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 circuiti elettrici e la disgiunzione inclusiva «o»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12976"/>
            <a:ext cx="406349" cy="3047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46" y="1700808"/>
            <a:ext cx="317460" cy="3174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06" y="4770010"/>
            <a:ext cx="406349" cy="30476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76566"/>
            <a:ext cx="406349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77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La disgiunzione esclusiva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3239" y="1484784"/>
            <a:ext cx="306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Considera la frase:</a:t>
            </a:r>
            <a:endParaRPr lang="it-IT" altLang="it-IT" sz="2400" u="none" dirty="0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24902" y="3068960"/>
            <a:ext cx="822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La disgiunzione «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 smtClean="0"/>
              <a:t>»</a:t>
            </a:r>
            <a:r>
              <a:rPr lang="it-IT" altLang="it-IT" sz="2400" u="none" dirty="0" smtClean="0"/>
              <a:t> collega le due proposizioni semplici:</a:t>
            </a:r>
            <a:endParaRPr lang="it-IT" altLang="it-IT" sz="2400" u="none" dirty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56951" y="3789040"/>
            <a:ext cx="6135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p:  Lanciando una moneta esce testa</a:t>
            </a:r>
            <a:endParaRPr lang="it-IT" altLang="it-IT" sz="2400" u="none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48650" y="5301208"/>
            <a:ext cx="7935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La disgiunzione </a:t>
            </a:r>
            <a:r>
              <a:rPr lang="it-IT" altLang="it-IT" sz="2400" u="none" dirty="0"/>
              <a:t>«</a:t>
            </a:r>
            <a:r>
              <a:rPr lang="it-IT" altLang="it-IT" sz="2400" i="1" u="none" dirty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/>
              <a:t>»</a:t>
            </a:r>
            <a:r>
              <a:rPr lang="it-IT" altLang="it-IT" sz="2400" u="none" dirty="0" smtClean="0"/>
              <a:t> ha valore </a:t>
            </a:r>
            <a:r>
              <a:rPr lang="it-IT" altLang="it-IT" sz="2400" i="1" u="none" dirty="0" smtClean="0">
                <a:solidFill>
                  <a:schemeClr val="accent2"/>
                </a:solidFill>
              </a:rPr>
              <a:t>esclusivo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918825" y="4551511"/>
            <a:ext cx="5885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q:  Lanciando </a:t>
            </a:r>
            <a:r>
              <a:rPr lang="it-IT" altLang="it-IT" sz="2400" u="none" dirty="0"/>
              <a:t>una moneta esce </a:t>
            </a:r>
            <a:r>
              <a:rPr lang="it-IT" altLang="it-IT" sz="2400" u="none" dirty="0" smtClean="0"/>
              <a:t>croce</a:t>
            </a:r>
            <a:endParaRPr lang="it-IT" altLang="it-IT" sz="2400" u="none" dirty="0"/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03238" y="2204864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«Lanciando una moneta esce testa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croce»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16" y="4498807"/>
            <a:ext cx="759365" cy="75111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45024"/>
            <a:ext cx="756433" cy="74821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590"/>
            <a:ext cx="2892331" cy="20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8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La disgiunzione esclusiva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98056" y="2805486"/>
            <a:ext cx="8223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E’ ovvio che i due eventi si escludono a vicenda, o l’uno o l’altro ma non entrambi: la </a:t>
            </a:r>
            <a:r>
              <a:rPr lang="it-IT" altLang="it-IT" sz="2400" u="none" dirty="0"/>
              <a:t>«</a:t>
            </a:r>
            <a:r>
              <a:rPr lang="it-IT" altLang="it-IT" sz="2400" i="1" u="none" dirty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/>
              <a:t>»</a:t>
            </a:r>
            <a:r>
              <a:rPr lang="it-IT" altLang="it-IT" sz="2400" u="none" dirty="0" smtClean="0"/>
              <a:t> ha valore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esclusivo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627784" y="5416685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p o q </a:t>
            </a:r>
            <a:r>
              <a:rPr lang="it-IT" altLang="it-IT" sz="2400" u="none" dirty="0" smtClean="0"/>
              <a:t>ovvero </a:t>
            </a:r>
            <a:r>
              <a:rPr lang="it-IT" altLang="it-IT" sz="2400" i="1" u="none" dirty="0" smtClean="0"/>
              <a:t>p </a:t>
            </a:r>
            <a:r>
              <a:rPr lang="it-IT" altLang="it-IT" sz="2400" b="1" i="1" dirty="0" smtClean="0">
                <a:solidFill>
                  <a:schemeClr val="accent2"/>
                </a:solidFill>
              </a:rPr>
              <a:t>v</a:t>
            </a:r>
            <a:r>
              <a:rPr lang="it-IT" altLang="it-IT" sz="2400" i="1" u="none" dirty="0" smtClean="0"/>
              <a:t> q 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</a:t>
            </a:r>
            <a:endParaRPr lang="it-IT" altLang="it-IT" sz="2400" u="none" dirty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76575" y="3895355"/>
            <a:ext cx="7935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entrambe le proposizioni si suppongono vere, la proposizione composta sarà falsa.</a:t>
            </a:r>
            <a:endParaRPr lang="it-IT" altLang="it-IT" sz="2400" u="none" dirty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03238" y="2204864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/>
              <a:t>" Lanciando una moneta esce testa </a:t>
            </a:r>
            <a:r>
              <a:rPr lang="it-IT" altLang="it-IT" sz="2400" b="1" u="none" dirty="0">
                <a:solidFill>
                  <a:srgbClr val="FF0000"/>
                </a:solidFill>
              </a:rPr>
              <a:t>o</a:t>
            </a:r>
            <a:r>
              <a:rPr lang="it-IT" altLang="it-IT" sz="2400" u="none" dirty="0"/>
              <a:t> croce "</a:t>
            </a:r>
            <a:endParaRPr lang="it-IT" altLang="it-IT" sz="2400" u="none" dirty="0" smtClean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590"/>
            <a:ext cx="2892331" cy="208200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57" y="5292619"/>
            <a:ext cx="387315" cy="585731"/>
          </a:xfrm>
          <a:prstGeom prst="rect">
            <a:avLst/>
          </a:prstGeom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9512" y="6099896"/>
            <a:ext cx="8820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simbolo «</a:t>
            </a:r>
            <a:r>
              <a:rPr lang="it-IT" altLang="it-IT" sz="2400" b="1" i="1" dirty="0" smtClean="0">
                <a:solidFill>
                  <a:schemeClr val="accent2"/>
                </a:solidFill>
              </a:rPr>
              <a:t>v</a:t>
            </a:r>
            <a:r>
              <a:rPr lang="it-IT" altLang="it-IT" sz="2400" u="none" dirty="0" smtClean="0"/>
              <a:t>» indica la disgiunzione «o» con </a:t>
            </a:r>
            <a:r>
              <a:rPr lang="it-IT" altLang="it-IT" sz="2400" i="1" u="none" dirty="0" smtClean="0">
                <a:solidFill>
                  <a:schemeClr val="accent2"/>
                </a:solidFill>
              </a:rPr>
              <a:t>valore esclusivo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</p:spTree>
    <p:extLst>
      <p:ext uri="{BB962C8B-B14F-4D97-AF65-F5344CB8AC3E}">
        <p14:creationId xmlns:p14="http://schemas.microsoft.com/office/powerpoint/2010/main" val="3318396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La disgiunzione esclusiva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98056" y="2805486"/>
            <a:ext cx="8223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E’ ovvio che i due eventi si </a:t>
            </a:r>
            <a:r>
              <a:rPr lang="it-IT" altLang="it-IT" sz="2400" u="none" dirty="0" err="1" smtClean="0"/>
              <a:t>esludono</a:t>
            </a:r>
            <a:r>
              <a:rPr lang="it-IT" altLang="it-IT" sz="2400" u="none" dirty="0" smtClean="0"/>
              <a:t> a vicenda, o l’uno o l’altro ma non entrambi: la </a:t>
            </a:r>
            <a:r>
              <a:rPr lang="it-IT" altLang="it-IT" sz="2400" u="none" dirty="0"/>
              <a:t>«</a:t>
            </a:r>
            <a:r>
              <a:rPr lang="it-IT" altLang="it-IT" sz="2400" i="1" u="none" dirty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/>
              <a:t>»</a:t>
            </a:r>
            <a:r>
              <a:rPr lang="it-IT" altLang="it-IT" sz="2400" u="none" dirty="0" smtClean="0"/>
              <a:t> ha valore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esclusivo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627784" y="5416685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p o q </a:t>
            </a:r>
            <a:r>
              <a:rPr lang="it-IT" altLang="it-IT" sz="2400" u="none" dirty="0" smtClean="0"/>
              <a:t>ovvero </a:t>
            </a:r>
            <a:r>
              <a:rPr lang="it-IT" altLang="it-IT" sz="2400" i="1" u="none" dirty="0" smtClean="0"/>
              <a:t>p </a:t>
            </a:r>
            <a:r>
              <a:rPr lang="it-IT" altLang="it-IT" sz="2400" b="1" i="1" dirty="0" smtClean="0">
                <a:solidFill>
                  <a:schemeClr val="accent2"/>
                </a:solidFill>
              </a:rPr>
              <a:t>v</a:t>
            </a:r>
            <a:r>
              <a:rPr lang="it-IT" altLang="it-IT" sz="2400" i="1" u="none" dirty="0" smtClean="0"/>
              <a:t> q 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</a:t>
            </a:r>
            <a:endParaRPr lang="it-IT" altLang="it-IT" sz="2400" u="none" dirty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76575" y="3895355"/>
            <a:ext cx="7935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una proposizione è vera e l’altra falsa, la proposizione composta sarà vera.</a:t>
            </a:r>
            <a:endParaRPr lang="it-IT" altLang="it-IT" sz="2400" u="none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03238" y="2204864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/>
              <a:t>" Lanciando una moneta esce testa </a:t>
            </a:r>
            <a:r>
              <a:rPr lang="it-IT" altLang="it-IT" sz="2400" b="1" u="none" dirty="0">
                <a:solidFill>
                  <a:srgbClr val="FF0000"/>
                </a:solidFill>
              </a:rPr>
              <a:t>o</a:t>
            </a:r>
            <a:r>
              <a:rPr lang="it-IT" altLang="it-IT" sz="2400" u="none" dirty="0"/>
              <a:t> croce "</a:t>
            </a:r>
            <a:endParaRPr lang="it-IT" altLang="it-IT" sz="2400" u="none" dirty="0" smtClean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590"/>
            <a:ext cx="2892331" cy="208200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02" y="5361718"/>
            <a:ext cx="554284" cy="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3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La disgiunzione esclusiva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98056" y="2805486"/>
            <a:ext cx="8223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E’ ovvio che i due eventi si </a:t>
            </a:r>
            <a:r>
              <a:rPr lang="it-IT" altLang="it-IT" sz="2400" u="none" dirty="0" err="1" smtClean="0"/>
              <a:t>esludono</a:t>
            </a:r>
            <a:r>
              <a:rPr lang="it-IT" altLang="it-IT" sz="2400" u="none" dirty="0" smtClean="0"/>
              <a:t> a vicenda, o l’uno o l’altro ma non entrambi: la </a:t>
            </a:r>
            <a:r>
              <a:rPr lang="it-IT" altLang="it-IT" sz="2400" u="none" dirty="0"/>
              <a:t>«</a:t>
            </a:r>
            <a:r>
              <a:rPr lang="it-IT" altLang="it-IT" sz="2400" i="1" u="none" dirty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/>
              <a:t>»</a:t>
            </a:r>
            <a:r>
              <a:rPr lang="it-IT" altLang="it-IT" sz="2400" u="none" dirty="0" smtClean="0"/>
              <a:t> ha valore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esclusivo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627784" y="5416685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p o q </a:t>
            </a:r>
            <a:r>
              <a:rPr lang="it-IT" altLang="it-IT" sz="2400" u="none" dirty="0" smtClean="0"/>
              <a:t>ovvero </a:t>
            </a:r>
            <a:r>
              <a:rPr lang="it-IT" altLang="it-IT" sz="2400" i="1" u="none" dirty="0" smtClean="0"/>
              <a:t>p </a:t>
            </a:r>
            <a:r>
              <a:rPr lang="it-IT" altLang="it-IT" sz="2400" b="1" i="1" dirty="0" smtClean="0">
                <a:solidFill>
                  <a:schemeClr val="accent2"/>
                </a:solidFill>
              </a:rPr>
              <a:t>v</a:t>
            </a:r>
            <a:r>
              <a:rPr lang="it-IT" altLang="it-IT" sz="2400" i="1" u="none" dirty="0" smtClean="0"/>
              <a:t> q 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</a:t>
            </a:r>
            <a:endParaRPr lang="it-IT" altLang="it-IT" sz="2400" u="none" dirty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76575" y="3895355"/>
            <a:ext cx="7935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entrambe le proposizioni si suppongono false, la proposizione composta sarà falsa.</a:t>
            </a:r>
            <a:endParaRPr lang="it-IT" altLang="it-IT" sz="2400" u="none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03238" y="2204864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/>
              <a:t>" Lanciando una moneta esce testa </a:t>
            </a:r>
            <a:r>
              <a:rPr lang="it-IT" altLang="it-IT" sz="2400" b="1" u="none" dirty="0">
                <a:solidFill>
                  <a:srgbClr val="FF0000"/>
                </a:solidFill>
              </a:rPr>
              <a:t>o</a:t>
            </a:r>
            <a:r>
              <a:rPr lang="it-IT" altLang="it-IT" sz="2400" u="none" dirty="0"/>
              <a:t> croce "</a:t>
            </a:r>
            <a:endParaRPr lang="it-IT" altLang="it-IT" sz="2400" u="none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590"/>
            <a:ext cx="2892331" cy="208200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57" y="5292619"/>
            <a:ext cx="387315" cy="5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33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00" y="1411200"/>
            <a:ext cx="2852471" cy="4741164"/>
          </a:xfrm>
          <a:prstGeom prst="rect">
            <a:avLst/>
          </a:prstGeom>
        </p:spPr>
      </p:pic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83524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Tavola della verità per la disgiunzione </a:t>
            </a:r>
            <a:r>
              <a:rPr lang="it-IT" altLang="it-IT" sz="2400" u="none" dirty="0">
                <a:solidFill>
                  <a:srgbClr val="009900"/>
                </a:solidFill>
              </a:rPr>
              <a:t>«o </a:t>
            </a:r>
            <a:r>
              <a:rPr lang="it-IT" altLang="it-IT" sz="2400" u="none" dirty="0" smtClean="0">
                <a:solidFill>
                  <a:srgbClr val="009900"/>
                </a:solidFill>
              </a:rPr>
              <a:t>inclusiva» 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5245305" y="1556792"/>
            <a:ext cx="72008" cy="4608512"/>
          </a:xfrm>
          <a:prstGeom prst="rect">
            <a:avLst/>
          </a:prstGeom>
          <a:solidFill>
            <a:srgbClr val="EFEF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 flipH="1">
            <a:off x="5283877" y="6165303"/>
            <a:ext cx="2816514" cy="85501"/>
          </a:xfrm>
          <a:prstGeom prst="rect">
            <a:avLst/>
          </a:prstGeom>
          <a:solidFill>
            <a:srgbClr val="EFEF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62970" y="1299648"/>
            <a:ext cx="4513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Lanciando una moneta esce Testa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esce Croce.</a:t>
            </a:r>
            <a:endParaRPr lang="it-IT" altLang="it-IT" sz="2400" b="1" i="1" u="none" dirty="0" smtClean="0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3201" y="3399383"/>
            <a:ext cx="390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Esce Testa e non Croce.</a:t>
            </a:r>
            <a:endParaRPr lang="it-IT" altLang="it-IT" sz="2400" b="1" i="1" u="none" dirty="0" smtClean="0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86598" y="4335487"/>
            <a:ext cx="4558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Non esce Croce ed esce Testa.</a:t>
            </a:r>
            <a:endParaRPr lang="it-IT" altLang="it-IT" sz="2400" b="1" i="1" u="none" dirty="0" smtClean="0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09032" y="5334306"/>
            <a:ext cx="451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Non esce né Testa né Croce.</a:t>
            </a:r>
            <a:endParaRPr lang="it-IT" altLang="it-IT" sz="2400" b="1" i="1" u="none" dirty="0" smtClean="0"/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11560" y="2571926"/>
            <a:ext cx="43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Esce Testa e Croce, insieme.</a:t>
            </a:r>
            <a:endParaRPr lang="it-IT" altLang="it-IT" sz="2400" b="1" i="1" u="none" dirty="0" smtClean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193173"/>
              </p:ext>
            </p:extLst>
          </p:nvPr>
        </p:nvGraphicFramePr>
        <p:xfrm>
          <a:off x="7202231" y="2496275"/>
          <a:ext cx="627173" cy="78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4" imgW="365760" imgH="457200" progId="Photoshop.Image.13">
                  <p:embed/>
                </p:oleObj>
              </mc:Choice>
              <mc:Fallback>
                <p:oleObj name="Image" r:id="rId4" imgW="365760" imgH="457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2231" y="2496275"/>
                        <a:ext cx="627173" cy="78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 bwMode="auto">
          <a:xfrm>
            <a:off x="5317313" y="2420888"/>
            <a:ext cx="273630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5317313" y="3356992"/>
            <a:ext cx="273630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5317313" y="4293096"/>
            <a:ext cx="273630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5317313" y="5229200"/>
            <a:ext cx="273630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85" y="3262093"/>
            <a:ext cx="2848959" cy="20507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7411805" y="2188534"/>
            <a:ext cx="208023" cy="1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3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La disgiunzione esclusiva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23528" y="1929797"/>
            <a:ext cx="84064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In conclusione possiamo dire che la proposizione «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p o q</a:t>
            </a:r>
            <a:r>
              <a:rPr lang="it-IT" altLang="it-IT" sz="2400" u="none" dirty="0" smtClean="0"/>
              <a:t>», composta con la disgiunzione  </a:t>
            </a:r>
            <a:r>
              <a:rPr lang="it-IT" altLang="it-IT" sz="2400" u="none" dirty="0"/>
              <a:t>«</a:t>
            </a:r>
            <a:r>
              <a:rPr lang="it-IT" altLang="it-IT" sz="2400" i="1" u="none" dirty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/>
              <a:t>»</a:t>
            </a:r>
            <a:r>
              <a:rPr lang="it-IT" altLang="it-IT" sz="2400" u="none" dirty="0" smtClean="0"/>
              <a:t> con significato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esclusivo</a:t>
            </a:r>
            <a:r>
              <a:rPr lang="it-IT" altLang="it-IT" sz="2400" u="none" dirty="0"/>
              <a:t> </a:t>
            </a:r>
            <a:r>
              <a:rPr lang="it-IT" altLang="it-IT" sz="2400" u="none" dirty="0" smtClean="0"/>
              <a:t>è vera solo nei casi in cui lo è una o l’altra proposizione.</a:t>
            </a:r>
            <a:endParaRPr lang="it-IT" altLang="it-IT" sz="2400" u="none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81" y="4263443"/>
            <a:ext cx="3413519" cy="25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8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67544" y="1268760"/>
            <a:ext cx="7947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La risposta al quesito è data dalle coppie del prodotto combinatorio </a:t>
            </a:r>
            <a:r>
              <a:rPr lang="it-IT" altLang="it-IT" sz="2400" u="none" dirty="0" err="1" smtClean="0"/>
              <a:t>AxA</a:t>
            </a:r>
            <a:endParaRPr lang="it-IT" altLang="it-IT" sz="2400" b="1" i="1" u="none" dirty="0" smtClean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 composte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96" y="2348880"/>
            <a:ext cx="2736304" cy="295091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04" y="4437112"/>
            <a:ext cx="706583" cy="6983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57" y="4458825"/>
            <a:ext cx="806628" cy="7703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62" y="3515873"/>
            <a:ext cx="779438" cy="7703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78139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>
                <a:solidFill>
                  <a:srgbClr val="009900"/>
                </a:solidFill>
              </a:rPr>
              <a:t>I circuiti elettrici e la disgiunzione </a:t>
            </a:r>
            <a:r>
              <a:rPr lang="it-IT" altLang="it-IT" sz="2400" u="none" dirty="0" smtClean="0">
                <a:solidFill>
                  <a:srgbClr val="009900"/>
                </a:solidFill>
              </a:rPr>
              <a:t>esclusiva </a:t>
            </a:r>
            <a:r>
              <a:rPr lang="it-IT" altLang="it-IT" sz="2400" u="none" dirty="0">
                <a:solidFill>
                  <a:srgbClr val="009900"/>
                </a:solidFill>
              </a:rPr>
              <a:t>«o»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07951" y="1301859"/>
            <a:ext cx="8856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Sarà possibile interpretare l’operazione logica  «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o esclusiva</a:t>
            </a:r>
            <a:r>
              <a:rPr lang="it-IT" altLang="it-IT" sz="2400" u="none" dirty="0" smtClean="0"/>
              <a:t>» di proposizioni nel linguaggio dei circuiti?</a:t>
            </a:r>
            <a:endParaRPr lang="it-IT" altLang="it-IT" sz="2400" b="1" i="1" u="none" dirty="0" smtClean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15201" y="2372687"/>
            <a:ext cx="8433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circuito della illustrazione rappresenta un interruttore a due direzioni (</a:t>
            </a:r>
            <a:r>
              <a:rPr lang="it-IT" altLang="it-IT" sz="2400" i="1" u="none" dirty="0" smtClean="0"/>
              <a:t>commutatore</a:t>
            </a:r>
            <a:r>
              <a:rPr lang="it-IT" altLang="it-IT" sz="2400" u="none" dirty="0" smtClean="0"/>
              <a:t>) che può far passare la corrente in due distinti rami del circuito.</a:t>
            </a:r>
            <a:endParaRPr lang="it-IT" altLang="it-IT" sz="2400" b="1" i="1" u="none" dirty="0" smtClean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28" y="3583303"/>
            <a:ext cx="5472608" cy="2798025"/>
          </a:xfrm>
          <a:prstGeom prst="rect">
            <a:avLst/>
          </a:prstGeom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5201" y="6135687"/>
            <a:ext cx="8433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In quali casi avviene il passaggio della corrente?</a:t>
            </a:r>
            <a:endParaRPr lang="it-IT" altLang="it-IT" sz="2400" b="1" i="1" u="none" dirty="0" smtClean="0"/>
          </a:p>
        </p:txBody>
      </p:sp>
    </p:spTree>
    <p:extLst>
      <p:ext uri="{BB962C8B-B14F-4D97-AF65-F5344CB8AC3E}">
        <p14:creationId xmlns:p14="http://schemas.microsoft.com/office/powerpoint/2010/main" val="427592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78139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>
                <a:solidFill>
                  <a:srgbClr val="009900"/>
                </a:solidFill>
              </a:rPr>
              <a:t>I circuiti elettrici e la disgiunzione </a:t>
            </a:r>
            <a:r>
              <a:rPr lang="it-IT" altLang="it-IT" sz="2400" u="none" dirty="0" smtClean="0">
                <a:solidFill>
                  <a:srgbClr val="009900"/>
                </a:solidFill>
              </a:rPr>
              <a:t>esclusiva </a:t>
            </a:r>
            <a:r>
              <a:rPr lang="it-IT" altLang="it-IT" sz="2400" u="none" dirty="0">
                <a:solidFill>
                  <a:srgbClr val="009900"/>
                </a:solidFill>
              </a:rPr>
              <a:t>«o»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07951" y="1220559"/>
            <a:ext cx="8856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È evidente che la corrente può passare in nessuno dei due rami del circuito </a:t>
            </a:r>
            <a:r>
              <a:rPr lang="it-IT" altLang="it-IT" sz="2400" i="1" u="none" dirty="0" smtClean="0"/>
              <a:t>oppure</a:t>
            </a:r>
            <a:r>
              <a:rPr lang="it-IT" altLang="it-IT" sz="2400" u="none" dirty="0" smtClean="0"/>
              <a:t> nell’uno o nell’altro, mai in entrambi contemporaneamente.</a:t>
            </a:r>
            <a:endParaRPr lang="it-IT" altLang="it-IT" sz="2400" b="1" i="1" u="none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537764"/>
            <a:ext cx="5304453" cy="247541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16396"/>
            <a:ext cx="5316332" cy="24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1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 bwMode="auto">
          <a:xfrm>
            <a:off x="473623" y="3814787"/>
            <a:ext cx="8130825" cy="830997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95536" y="1217612"/>
            <a:ext cx="4824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Riprendiamo la  proposizione:</a:t>
            </a:r>
            <a:endParaRPr lang="it-IT" altLang="it-IT" sz="2400" u="none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33473" y="3861048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>
                <a:solidFill>
                  <a:srgbClr val="0070C0"/>
                </a:solidFill>
              </a:rPr>
              <a:t>Lanciando in aria una moneta  esce Testa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 smtClean="0"/>
              <a:t> </a:t>
            </a:r>
            <a:r>
              <a:rPr lang="it-IT" altLang="it-IT" sz="2400" i="1" u="none" dirty="0" smtClean="0">
                <a:solidFill>
                  <a:srgbClr val="0070C0"/>
                </a:solidFill>
              </a:rPr>
              <a:t>Croce</a:t>
            </a:r>
            <a:r>
              <a:rPr lang="it-IT" altLang="it-IT" sz="2400" i="1" u="none" dirty="0" smtClean="0"/>
              <a:t> </a:t>
            </a:r>
            <a:br>
              <a:rPr lang="it-IT" altLang="it-IT" sz="2400" i="1" u="none" dirty="0" smtClean="0"/>
            </a:br>
            <a:r>
              <a:rPr lang="it-IT" altLang="it-IT" sz="2400" i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i="1" u="none" dirty="0" smtClean="0"/>
              <a:t>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non</a:t>
            </a:r>
            <a:r>
              <a:rPr lang="it-IT" altLang="it-IT" sz="2400" i="1" u="none" dirty="0" smtClean="0">
                <a:solidFill>
                  <a:srgbClr val="0070C0"/>
                </a:solidFill>
              </a:rPr>
              <a:t> Testa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i="1" u="none" dirty="0" smtClean="0"/>
              <a:t> </a:t>
            </a:r>
            <a:r>
              <a:rPr lang="it-IT" altLang="it-IT" sz="2400" i="1" u="none" dirty="0" smtClean="0">
                <a:solidFill>
                  <a:srgbClr val="0070C0"/>
                </a:solidFill>
              </a:rPr>
              <a:t>Croce</a:t>
            </a:r>
            <a:r>
              <a:rPr lang="it-IT" altLang="it-IT" sz="2400" i="1" u="none" dirty="0" smtClean="0"/>
              <a:t>.</a:t>
            </a:r>
            <a:endParaRPr lang="it-IT" altLang="it-IT" sz="2400" i="1" u="none" dirty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827584" y="2998198"/>
            <a:ext cx="72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Questa proposizione si può anche riscrivere così:</a:t>
            </a:r>
            <a:endParaRPr lang="it-IT" altLang="it-IT" sz="2400" u="none" dirty="0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33473" y="1812277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>
                <a:solidFill>
                  <a:srgbClr val="0070C0"/>
                </a:solidFill>
              </a:rPr>
              <a:t>Lanciando in aria una moneta  esce Testa o Croce ma non entrambe.</a:t>
            </a:r>
            <a:endParaRPr lang="it-IT" altLang="it-IT" sz="2400" i="1" u="none" dirty="0">
              <a:solidFill>
                <a:srgbClr val="0070C0"/>
              </a:solidFill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33473" y="5093230"/>
            <a:ext cx="72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Da quali proposizioni semplici è composta?</a:t>
            </a:r>
            <a:endParaRPr lang="it-IT" altLang="it-IT" sz="2400" u="none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31" y="4276546"/>
            <a:ext cx="1732769" cy="26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11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11" grpId="0"/>
      <p:bldP spid="12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 bwMode="auto">
          <a:xfrm>
            <a:off x="467544" y="1340768"/>
            <a:ext cx="8130825" cy="830997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5757" y="3128779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smtClean="0"/>
              <a:t>: Lanciando in aria una moneta  esce Testa.</a:t>
            </a:r>
            <a:endParaRPr lang="it-IT" altLang="it-IT" sz="2400" u="none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60535" y="3829685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q</a:t>
            </a:r>
            <a:r>
              <a:rPr lang="it-IT" altLang="it-IT" sz="2400" u="none" dirty="0" smtClean="0"/>
              <a:t>: Lanciando in aria una moneta  esce Croce.</a:t>
            </a:r>
            <a:endParaRPr lang="it-IT" altLang="it-IT" sz="2400" u="none" dirty="0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33473" y="4622646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~p</a:t>
            </a:r>
            <a:r>
              <a:rPr lang="it-IT" altLang="it-IT" sz="2400" u="none" dirty="0" smtClean="0"/>
              <a:t>: Lanciando in aria una moneta  non esce Testa.</a:t>
            </a:r>
            <a:endParaRPr lang="it-IT" altLang="it-IT" sz="2400" u="none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33473" y="5415607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~q</a:t>
            </a:r>
            <a:r>
              <a:rPr lang="it-IT" altLang="it-IT" sz="2400" u="none" dirty="0" smtClean="0"/>
              <a:t>: </a:t>
            </a:r>
            <a:r>
              <a:rPr lang="it-IT" altLang="it-IT" sz="2400" u="none" dirty="0"/>
              <a:t>Lanciando </a:t>
            </a:r>
            <a:r>
              <a:rPr lang="it-IT" altLang="it-IT" sz="2400" u="none" dirty="0" smtClean="0"/>
              <a:t>in aria una moneta  non esce Croce.</a:t>
            </a:r>
            <a:endParaRPr lang="it-IT" altLang="it-IT" sz="2400" u="none" dirty="0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67544" y="1340768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>
                <a:solidFill>
                  <a:srgbClr val="0070C0"/>
                </a:solidFill>
              </a:rPr>
              <a:t>Lanciando in aria una moneta  esce Testa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 smtClean="0"/>
              <a:t> </a:t>
            </a:r>
            <a:r>
              <a:rPr lang="it-IT" altLang="it-IT" sz="2400" i="1" u="none" dirty="0" smtClean="0">
                <a:solidFill>
                  <a:srgbClr val="0070C0"/>
                </a:solidFill>
              </a:rPr>
              <a:t>Croce</a:t>
            </a:r>
            <a:r>
              <a:rPr lang="it-IT" altLang="it-IT" sz="2400" i="1" u="none" dirty="0" smtClean="0"/>
              <a:t> </a:t>
            </a:r>
            <a:br>
              <a:rPr lang="it-IT" altLang="it-IT" sz="2400" i="1" u="none" dirty="0" smtClean="0"/>
            </a:br>
            <a:r>
              <a:rPr lang="it-IT" altLang="it-IT" sz="2400" i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i="1" u="none" dirty="0" smtClean="0"/>
              <a:t>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non</a:t>
            </a:r>
            <a:r>
              <a:rPr lang="it-IT" altLang="it-IT" sz="2400" i="1" u="none" dirty="0" smtClean="0">
                <a:solidFill>
                  <a:srgbClr val="0070C0"/>
                </a:solidFill>
              </a:rPr>
              <a:t> Testa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i="1" u="none" dirty="0" smtClean="0"/>
              <a:t> </a:t>
            </a:r>
            <a:r>
              <a:rPr lang="it-IT" altLang="it-IT" sz="2400" i="1" u="none" dirty="0" smtClean="0">
                <a:solidFill>
                  <a:srgbClr val="0070C0"/>
                </a:solidFill>
              </a:rPr>
              <a:t>Croce</a:t>
            </a:r>
            <a:r>
              <a:rPr lang="it-IT" altLang="it-IT" sz="2400" i="1" u="none" dirty="0" smtClean="0"/>
              <a:t>.</a:t>
            </a:r>
            <a:endParaRPr lang="it-IT" altLang="it-IT" sz="2400" i="1" u="none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71" y="0"/>
            <a:ext cx="1681733" cy="1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8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 bwMode="auto">
          <a:xfrm>
            <a:off x="467544" y="1340768"/>
            <a:ext cx="8130825" cy="830997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70154" y="3270039"/>
            <a:ext cx="75582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Lanciando in aria una moneta esce Testa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u="none" dirty="0" smtClean="0"/>
              <a:t> Croce: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(</a:t>
            </a:r>
            <a:r>
              <a:rPr lang="it-IT" altLang="it-IT" sz="2400" u="none" dirty="0" err="1" smtClean="0">
                <a:solidFill>
                  <a:schemeClr val="accent2"/>
                </a:solidFill>
              </a:rPr>
              <a:t>p</a:t>
            </a:r>
            <a:r>
              <a:rPr lang="it-IT" altLang="it-IT" sz="3600" u="none" dirty="0" err="1" smtClean="0">
                <a:solidFill>
                  <a:schemeClr val="accent2"/>
                </a:solidFill>
              </a:rPr>
              <a:t>v</a:t>
            </a:r>
            <a:r>
              <a:rPr lang="it-IT" altLang="it-IT" sz="2400" u="none" dirty="0" err="1" smtClean="0">
                <a:solidFill>
                  <a:schemeClr val="accent2"/>
                </a:solidFill>
              </a:rPr>
              <a:t>q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78745" y="4285702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Lanciando in aria una moneta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non</a:t>
            </a:r>
            <a:r>
              <a:rPr lang="it-IT" altLang="it-IT" sz="2400" u="none" dirty="0" smtClean="0"/>
              <a:t>  esce Testa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Croce: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~(p</a:t>
            </a:r>
            <a:r>
              <a:rPr lang="el-GR" altLang="it-IT" sz="2400" u="none" dirty="0" smtClean="0">
                <a:solidFill>
                  <a:schemeClr val="accent2"/>
                </a:solidFill>
              </a:rPr>
              <a:t>Λ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q)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70155" y="5243387"/>
            <a:ext cx="80648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Lanciando in aria una moneta  esce Testa o Croce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non Testa e Croce: </a:t>
            </a:r>
            <a:r>
              <a:rPr lang="it-IT" altLang="it-IT" sz="2400" u="none" dirty="0">
                <a:solidFill>
                  <a:schemeClr val="accent2"/>
                </a:solidFill>
              </a:rPr>
              <a:t>(</a:t>
            </a:r>
            <a:r>
              <a:rPr lang="it-IT" altLang="it-IT" sz="2400" u="none" dirty="0" err="1">
                <a:solidFill>
                  <a:schemeClr val="accent2"/>
                </a:solidFill>
              </a:rPr>
              <a:t>p</a:t>
            </a:r>
            <a:r>
              <a:rPr lang="it-IT" altLang="it-IT" sz="3600" u="none" dirty="0" err="1">
                <a:solidFill>
                  <a:schemeClr val="accent2"/>
                </a:solidFill>
              </a:rPr>
              <a:t>v</a:t>
            </a:r>
            <a:r>
              <a:rPr lang="it-IT" altLang="it-IT" sz="2400" u="none" dirty="0" err="1">
                <a:solidFill>
                  <a:schemeClr val="accent2"/>
                </a:solidFill>
              </a:rPr>
              <a:t>q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) </a:t>
            </a:r>
            <a:r>
              <a:rPr lang="el-GR" altLang="it-IT" sz="2400" u="none" dirty="0" smtClean="0">
                <a:solidFill>
                  <a:schemeClr val="accent2"/>
                </a:solidFill>
              </a:rPr>
              <a:t>Λ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 [~(p</a:t>
            </a:r>
            <a:r>
              <a:rPr lang="el-GR" altLang="it-IT" sz="2400" u="none" dirty="0" smtClean="0">
                <a:solidFill>
                  <a:schemeClr val="accent2"/>
                </a:solidFill>
              </a:rPr>
              <a:t>Λ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q)]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74440" y="2276872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Traducendo la proposizione iniziale in simboli </a:t>
            </a:r>
            <a:r>
              <a:rPr lang="it-IT" altLang="it-IT" sz="2400" u="none" dirty="0" err="1" smtClean="0"/>
              <a:t>p,q</a:t>
            </a:r>
            <a:r>
              <a:rPr lang="it-IT" altLang="it-IT" sz="2400" u="none" dirty="0" smtClean="0"/>
              <a:t> che rappresentano le proposizioni componenti si ha:</a:t>
            </a:r>
            <a:endParaRPr lang="it-IT" altLang="it-IT" sz="2400" u="none" dirty="0" smtClean="0">
              <a:solidFill>
                <a:srgbClr val="FF0000"/>
              </a:solidFill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67544" y="1340768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>
                <a:solidFill>
                  <a:srgbClr val="0070C0"/>
                </a:solidFill>
              </a:rPr>
              <a:t>Lanciando in aria una moneta  esce Testa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o</a:t>
            </a:r>
            <a:r>
              <a:rPr lang="it-IT" altLang="it-IT" sz="2400" i="1" u="none" dirty="0" smtClean="0"/>
              <a:t> </a:t>
            </a:r>
            <a:r>
              <a:rPr lang="it-IT" altLang="it-IT" sz="2400" i="1" u="none" dirty="0" smtClean="0">
                <a:solidFill>
                  <a:srgbClr val="0070C0"/>
                </a:solidFill>
              </a:rPr>
              <a:t>Croce</a:t>
            </a:r>
            <a:r>
              <a:rPr lang="it-IT" altLang="it-IT" sz="2400" i="1" u="none" dirty="0" smtClean="0"/>
              <a:t> </a:t>
            </a:r>
            <a:br>
              <a:rPr lang="it-IT" altLang="it-IT" sz="2400" i="1" u="none" dirty="0" smtClean="0"/>
            </a:br>
            <a:r>
              <a:rPr lang="it-IT" altLang="it-IT" sz="2400" i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i="1" u="none" dirty="0" smtClean="0"/>
              <a:t>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non</a:t>
            </a:r>
            <a:r>
              <a:rPr lang="it-IT" altLang="it-IT" sz="2400" i="1" u="none" dirty="0" smtClean="0">
                <a:solidFill>
                  <a:srgbClr val="0070C0"/>
                </a:solidFill>
              </a:rPr>
              <a:t> Testa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i="1" u="none" dirty="0" smtClean="0"/>
              <a:t> </a:t>
            </a:r>
            <a:r>
              <a:rPr lang="it-IT" altLang="it-IT" sz="2400" i="1" u="none" dirty="0" smtClean="0">
                <a:solidFill>
                  <a:srgbClr val="0070C0"/>
                </a:solidFill>
              </a:rPr>
              <a:t>Croce</a:t>
            </a:r>
            <a:r>
              <a:rPr lang="it-IT" altLang="it-IT" sz="2400" i="1" u="none" dirty="0" smtClean="0"/>
              <a:t>.</a:t>
            </a:r>
            <a:endParaRPr lang="it-IT" altLang="it-IT" sz="2400" i="1" u="none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71" y="0"/>
            <a:ext cx="1681733" cy="1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99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346617" cy="38164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551611"/>
            <a:ext cx="517095" cy="4534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58" y="4111765"/>
            <a:ext cx="596648" cy="4693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16" y="5351811"/>
            <a:ext cx="517095" cy="45345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16" y="4759837"/>
            <a:ext cx="596648" cy="469363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71" y="0"/>
            <a:ext cx="1681733" cy="1442907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778793" y="1177838"/>
            <a:ext cx="38762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3600" u="none" dirty="0" smtClean="0">
                <a:solidFill>
                  <a:schemeClr val="accent2"/>
                </a:solidFill>
              </a:rPr>
              <a:t>(</a:t>
            </a:r>
            <a:r>
              <a:rPr lang="it-IT" altLang="it-IT" sz="3600" u="none" dirty="0" err="1">
                <a:solidFill>
                  <a:schemeClr val="accent2"/>
                </a:solidFill>
              </a:rPr>
              <a:t>p</a:t>
            </a:r>
            <a:r>
              <a:rPr lang="it-IT" altLang="it-IT" sz="4800" u="none" dirty="0" err="1">
                <a:solidFill>
                  <a:schemeClr val="accent2"/>
                </a:solidFill>
              </a:rPr>
              <a:t>v</a:t>
            </a:r>
            <a:r>
              <a:rPr lang="it-IT" altLang="it-IT" sz="3600" u="none" dirty="0" err="1">
                <a:solidFill>
                  <a:schemeClr val="accent2"/>
                </a:solidFill>
              </a:rPr>
              <a:t>q</a:t>
            </a:r>
            <a:r>
              <a:rPr lang="it-IT" altLang="it-IT" sz="3600" u="none" dirty="0" smtClean="0">
                <a:solidFill>
                  <a:schemeClr val="accent2"/>
                </a:solidFill>
              </a:rPr>
              <a:t>) </a:t>
            </a:r>
            <a:r>
              <a:rPr lang="el-GR" altLang="it-IT" sz="3600" u="none" dirty="0" smtClean="0">
                <a:solidFill>
                  <a:schemeClr val="accent2"/>
                </a:solidFill>
              </a:rPr>
              <a:t>Λ</a:t>
            </a:r>
            <a:r>
              <a:rPr lang="it-IT" altLang="it-IT" sz="3600" u="none" dirty="0" smtClean="0">
                <a:solidFill>
                  <a:schemeClr val="accent2"/>
                </a:solidFill>
              </a:rPr>
              <a:t> [~(p</a:t>
            </a:r>
            <a:r>
              <a:rPr lang="el-GR" altLang="it-IT" sz="3600" u="none" dirty="0" smtClean="0">
                <a:solidFill>
                  <a:schemeClr val="accent2"/>
                </a:solidFill>
              </a:rPr>
              <a:t>Λ</a:t>
            </a:r>
            <a:r>
              <a:rPr lang="it-IT" altLang="it-IT" sz="3600" u="none" dirty="0" smtClean="0">
                <a:solidFill>
                  <a:schemeClr val="accent2"/>
                </a:solidFill>
              </a:rPr>
              <a:t>q)]</a:t>
            </a:r>
            <a:endParaRPr lang="it-IT" altLang="it-IT" sz="3600" u="none" dirty="0">
              <a:solidFill>
                <a:schemeClr val="accent2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7951" y="692150"/>
            <a:ext cx="287987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Tavola della verità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1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39219"/>
            <a:ext cx="2857143" cy="2615873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Implicazioni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6954" y="1805915"/>
            <a:ext cx="9036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 altro connettivo molto usato nel linguaggio è «</a:t>
            </a:r>
            <a:r>
              <a:rPr lang="it-IT" altLang="it-IT" sz="2400" b="1" i="1" u="none" dirty="0" smtClean="0">
                <a:solidFill>
                  <a:srgbClr val="FF0000"/>
                </a:solidFill>
              </a:rPr>
              <a:t>se…allora</a:t>
            </a:r>
            <a:r>
              <a:rPr lang="it-IT" altLang="it-IT" sz="2400" u="none" dirty="0" smtClean="0"/>
              <a:t>» che serve per esprimere i più elementari ragionamenti.</a:t>
            </a:r>
            <a:endParaRPr lang="it-IT" altLang="it-IT" sz="2400" u="none" dirty="0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3172" y="3288123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«</a:t>
            </a:r>
            <a:r>
              <a:rPr lang="it-IT" altLang="it-IT" sz="2400" b="1" i="1" u="none" dirty="0" smtClean="0">
                <a:solidFill>
                  <a:srgbClr val="FF0000"/>
                </a:solidFill>
              </a:rPr>
              <a:t>Se</a:t>
            </a:r>
            <a:r>
              <a:rPr lang="it-IT" altLang="it-IT" sz="2400" u="none" dirty="0" smtClean="0"/>
              <a:t> ieri era domenica </a:t>
            </a:r>
            <a:r>
              <a:rPr lang="it-IT" altLang="it-IT" sz="2400" b="1" i="1" u="none" dirty="0" smtClean="0">
                <a:solidFill>
                  <a:srgbClr val="FF0000"/>
                </a:solidFill>
              </a:rPr>
              <a:t>allora</a:t>
            </a:r>
            <a:r>
              <a:rPr lang="it-IT" altLang="it-IT" sz="2400" u="none" dirty="0" smtClean="0"/>
              <a:t> oggi è lunedì"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17586" y="4623519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«</a:t>
            </a:r>
            <a:r>
              <a:rPr lang="it-IT" altLang="it-IT" sz="2400" b="1" i="1" u="none" dirty="0" smtClean="0">
                <a:solidFill>
                  <a:srgbClr val="FF0000"/>
                </a:solidFill>
              </a:rPr>
              <a:t>Se</a:t>
            </a:r>
            <a:r>
              <a:rPr lang="it-IT" altLang="it-IT" sz="2400" u="none" dirty="0" smtClean="0"/>
              <a:t> 12 è pari </a:t>
            </a:r>
            <a:r>
              <a:rPr lang="it-IT" altLang="it-IT" sz="2400" b="1" i="1" u="none" dirty="0" smtClean="0">
                <a:solidFill>
                  <a:srgbClr val="FF0000"/>
                </a:solidFill>
              </a:rPr>
              <a:t>allora</a:t>
            </a:r>
            <a:r>
              <a:rPr lang="it-IT" altLang="it-IT" sz="2400" u="none" dirty="0" smtClean="0"/>
              <a:t> è divisibile per 2"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17586" y="3955821"/>
            <a:ext cx="7885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«</a:t>
            </a:r>
            <a:r>
              <a:rPr lang="it-IT" altLang="it-IT" sz="2400" b="1" i="1" u="none" dirty="0" smtClean="0">
                <a:solidFill>
                  <a:srgbClr val="FF0000"/>
                </a:solidFill>
              </a:rPr>
              <a:t>Se</a:t>
            </a:r>
            <a:r>
              <a:rPr lang="it-IT" altLang="it-IT" sz="2400" u="none" dirty="0" smtClean="0"/>
              <a:t> fuori piove </a:t>
            </a:r>
            <a:r>
              <a:rPr lang="it-IT" altLang="it-IT" sz="2400" b="1" i="1" u="none" dirty="0" smtClean="0">
                <a:solidFill>
                  <a:srgbClr val="FF0000"/>
                </a:solidFill>
              </a:rPr>
              <a:t>allora</a:t>
            </a:r>
            <a:r>
              <a:rPr lang="it-IT" altLang="it-IT" sz="2400" u="none" dirty="0" smtClean="0"/>
              <a:t> porto l’ombrello"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3" y="4688042"/>
            <a:ext cx="1765079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21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Implicazioni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95536" y="1217612"/>
            <a:ext cx="8064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Le proposizioni della forma «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se p allora q</a:t>
            </a:r>
            <a:r>
              <a:rPr lang="it-IT" altLang="it-IT" sz="2400" u="none" dirty="0" smtClean="0"/>
              <a:t>» si chiamano </a:t>
            </a:r>
            <a:r>
              <a:rPr lang="it-IT" altLang="it-IT" sz="2400" i="1" u="none" dirty="0" smtClean="0"/>
              <a:t>proposizioni condizionali </a:t>
            </a:r>
            <a:r>
              <a:rPr lang="it-IT" altLang="it-IT" sz="2400" u="none" dirty="0" smtClean="0"/>
              <a:t>o più semplicemente </a:t>
            </a:r>
            <a:r>
              <a:rPr lang="it-IT" altLang="it-IT" sz="2400" i="1" u="none" dirty="0" smtClean="0">
                <a:solidFill>
                  <a:schemeClr val="accent2"/>
                </a:solidFill>
              </a:rPr>
              <a:t>implicazioni</a:t>
            </a:r>
            <a:r>
              <a:rPr lang="it-IT" altLang="it-IT" sz="2400" u="none" dirty="0" smtClean="0"/>
              <a:t> e si indicano: </a:t>
            </a:r>
            <a:r>
              <a:rPr lang="it-IT" altLang="it-IT" sz="2400" b="1" u="none" dirty="0" err="1" smtClean="0">
                <a:solidFill>
                  <a:srgbClr val="FF0000"/>
                </a:solidFill>
              </a:rPr>
              <a:t>p</a:t>
            </a:r>
            <a:r>
              <a:rPr lang="it-IT" altLang="it-IT" sz="2400" b="1" u="non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q</a:t>
            </a:r>
            <a:endParaRPr lang="it-IT" altLang="it-IT" sz="2400" b="1" u="none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65" y="2780928"/>
            <a:ext cx="2913480" cy="1993434"/>
          </a:xfrm>
          <a:prstGeom prst="rect">
            <a:avLst/>
          </a:prstGeom>
        </p:spPr>
      </p:pic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65202" y="4941168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Vediamo ora alcune implicazioni e stabiliamo il loro grado di verità.</a:t>
            </a:r>
            <a:endParaRPr lang="it-IT" altLang="it-IT" sz="2400" b="1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45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04" y="3693116"/>
            <a:ext cx="646170" cy="666958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Implicazioni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95536" y="1217612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/>
              <a:t>p</a:t>
            </a:r>
            <a:r>
              <a:rPr lang="it-IT" altLang="it-IT" sz="2400" u="none" dirty="0" smtClean="0"/>
              <a:t>: oggi è martedì </a:t>
            </a:r>
            <a:endParaRPr lang="it-IT" altLang="it-IT" sz="2400" u="none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65202" y="1680553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q: domani è mercoledì </a:t>
            </a:r>
            <a:endParaRPr lang="it-IT" altLang="it-IT" sz="2400" u="none" dirty="0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4808" y="2175247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err="1" smtClean="0"/>
              <a:t>p</a:t>
            </a:r>
            <a:r>
              <a:rPr lang="it-IT" altLang="it-IT" sz="2400" u="none" dirty="0" err="1" smtClean="0">
                <a:sym typeface="Wingdings" panose="05000000000000000000" pitchFamily="2" charset="2"/>
              </a:rPr>
              <a:t>q</a:t>
            </a:r>
            <a:r>
              <a:rPr lang="it-IT" altLang="it-IT" sz="2400" u="none" dirty="0" smtClean="0"/>
              <a:t>:    …  oggi è martedì ………… domani è mercoledì. </a:t>
            </a:r>
            <a:endParaRPr lang="it-IT" altLang="it-IT" sz="2400" u="none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995936" y="2162352"/>
            <a:ext cx="1023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FF0000"/>
                </a:solidFill>
              </a:rPr>
              <a:t>allora</a:t>
            </a:r>
            <a:endParaRPr lang="it-IT" altLang="it-IT" sz="2400" b="1" u="none" dirty="0">
              <a:solidFill>
                <a:srgbClr val="FF0000"/>
              </a:solidFill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29298" y="2157405"/>
            <a:ext cx="750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FF0000"/>
                </a:solidFill>
              </a:rPr>
              <a:t>Se</a:t>
            </a:r>
            <a:endParaRPr lang="it-IT" altLang="it-IT" sz="2400" b="1" u="none" dirty="0">
              <a:solidFill>
                <a:srgbClr val="FF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47936" y="3068960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/>
              <a:t>p</a:t>
            </a:r>
            <a:r>
              <a:rPr lang="it-IT" altLang="it-IT" sz="2400" u="none" dirty="0" smtClean="0"/>
              <a:t>: Due triangoli sono equilateri</a:t>
            </a:r>
            <a:endParaRPr lang="it-IT" altLang="it-IT" sz="2400" u="none" dirty="0"/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17602" y="3531901"/>
            <a:ext cx="5236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q: Due triangoli sono simili</a:t>
            </a:r>
            <a:endParaRPr lang="it-IT" altLang="it-IT" sz="2400" u="none" dirty="0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87207" y="4026595"/>
            <a:ext cx="8296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err="1" smtClean="0"/>
              <a:t>p</a:t>
            </a:r>
            <a:r>
              <a:rPr lang="it-IT" altLang="it-IT" sz="2400" u="none" dirty="0" err="1" smtClean="0">
                <a:sym typeface="Wingdings" panose="05000000000000000000" pitchFamily="2" charset="2"/>
              </a:rPr>
              <a:t>q</a:t>
            </a:r>
            <a:r>
              <a:rPr lang="it-IT" altLang="it-IT" sz="2400" u="none" dirty="0" smtClean="0"/>
              <a:t>:    …  due triangoli sono equilateri ………… sono simili.</a:t>
            </a:r>
            <a:endParaRPr lang="it-IT" altLang="it-IT" sz="2400" u="none" dirty="0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996992" y="3984204"/>
            <a:ext cx="1023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FF0000"/>
                </a:solidFill>
              </a:rPr>
              <a:t>allora</a:t>
            </a:r>
            <a:endParaRPr lang="it-IT" altLang="it-IT" sz="2400" b="1" u="none" dirty="0">
              <a:solidFill>
                <a:srgbClr val="FF0000"/>
              </a:solidFill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381698" y="4008753"/>
            <a:ext cx="750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FF0000"/>
                </a:solidFill>
              </a:rPr>
              <a:t>Se</a:t>
            </a:r>
            <a:endParaRPr lang="it-IT" altLang="it-IT" sz="2400" b="1" u="none" dirty="0">
              <a:solidFill>
                <a:srgbClr val="FF0000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2443418" y="4503366"/>
            <a:ext cx="4011070" cy="2001646"/>
            <a:chOff x="2443418" y="4503366"/>
            <a:chExt cx="4011070" cy="2001646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565" y="4503366"/>
              <a:ext cx="2267923" cy="2001646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418" y="5266952"/>
              <a:ext cx="1384541" cy="1221982"/>
            </a:xfrm>
            <a:prstGeom prst="rect">
              <a:avLst/>
            </a:prstGeom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47" y="1906886"/>
            <a:ext cx="646170" cy="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17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Implicazioni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95536" y="1217612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Implicazione</a:t>
            </a:r>
            <a:r>
              <a:rPr lang="it-IT" altLang="it-IT" sz="2400" u="none" dirty="0" smtClean="0"/>
              <a:t> è sempre vera?</a:t>
            </a:r>
            <a:endParaRPr lang="it-IT" altLang="it-IT" sz="2400" u="none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34808" y="1934489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Implicazione</a:t>
            </a:r>
            <a:r>
              <a:rPr lang="it-IT" altLang="it-IT" sz="2400" u="none" dirty="0" smtClean="0"/>
              <a:t> è vera o falsa a seconda delle proposizioni che la compongono.</a:t>
            </a:r>
            <a:endParaRPr lang="it-IT" altLang="it-IT" sz="2400" u="none" dirty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95154" y="3020698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err="1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q</a:t>
            </a:r>
            <a:r>
              <a:rPr lang="it-IT" altLang="it-IT" sz="2400" u="none" dirty="0" smtClean="0"/>
              <a:t>:    se fuori piove allora porto l’ombrello.</a:t>
            </a:r>
            <a:endParaRPr lang="it-IT" altLang="it-IT" sz="2400" u="none" dirty="0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39552" y="3876074"/>
            <a:ext cx="8064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Supponi che le due componenti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smtClean="0"/>
              <a:t> (</a:t>
            </a:r>
            <a:r>
              <a:rPr lang="it-IT" altLang="it-IT" sz="2400" i="1" u="none" dirty="0" smtClean="0"/>
              <a:t>fuori piove</a:t>
            </a:r>
            <a:r>
              <a:rPr lang="it-IT" altLang="it-IT" sz="2400" u="none" dirty="0" smtClean="0"/>
              <a:t>) e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q</a:t>
            </a:r>
            <a:r>
              <a:rPr lang="it-IT" altLang="it-IT" sz="2400" u="none" dirty="0" smtClean="0"/>
              <a:t> (</a:t>
            </a:r>
            <a:r>
              <a:rPr lang="it-IT" altLang="it-IT" sz="2400" i="1" u="none" dirty="0" smtClean="0"/>
              <a:t>porto l’ombrello</a:t>
            </a:r>
            <a:r>
              <a:rPr lang="it-IT" altLang="it-IT" sz="2400" u="none" dirty="0" smtClean="0"/>
              <a:t>) siano entrambe vere, è evidente che </a:t>
            </a:r>
            <a:r>
              <a:rPr lang="it-IT" altLang="it-IT" sz="2400" u="none" dirty="0" err="1">
                <a:solidFill>
                  <a:schemeClr val="accent2"/>
                </a:solidFill>
              </a:rPr>
              <a:t>p</a:t>
            </a:r>
            <a:r>
              <a:rPr lang="it-IT" altLang="it-IT" sz="2400" u="none" dirty="0" err="1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it-IT" altLang="it-IT" sz="2400" u="none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q</a:t>
            </a:r>
            <a:r>
              <a:rPr lang="it-IT" altLang="it-IT" sz="2400" u="none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è vera.</a:t>
            </a:r>
            <a:endParaRPr lang="it-IT" altLang="it-IT" sz="2400" u="none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27" y="1929919"/>
            <a:ext cx="2404671" cy="21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23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7544" y="1340768"/>
            <a:ext cx="7947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Anziché la tabella a doppia entrata, le soluzioni del quesito precedente si possono rappresentare con un grafo ad albero.</a:t>
            </a:r>
            <a:endParaRPr lang="it-IT" altLang="it-IT" sz="2400" b="1" i="1" u="none" dirty="0" smtClean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 composte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3463256" cy="4408607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4139952" y="2499508"/>
            <a:ext cx="2003867" cy="2125683"/>
            <a:chOff x="4139952" y="2204864"/>
            <a:chExt cx="2003867" cy="2125683"/>
          </a:xfrm>
        </p:grpSpPr>
        <p:sp>
          <p:nvSpPr>
            <p:cNvPr id="12" name="Rettangolo 11"/>
            <p:cNvSpPr/>
            <p:nvPr/>
          </p:nvSpPr>
          <p:spPr bwMode="auto">
            <a:xfrm>
              <a:off x="4139952" y="3356992"/>
              <a:ext cx="373404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4" name="Rettangolo 13"/>
            <p:cNvSpPr/>
            <p:nvPr/>
          </p:nvSpPr>
          <p:spPr bwMode="auto">
            <a:xfrm>
              <a:off x="4356983" y="2204864"/>
              <a:ext cx="1786836" cy="21256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067944" y="4793097"/>
            <a:ext cx="2074868" cy="2125683"/>
            <a:chOff x="4067944" y="4498453"/>
            <a:chExt cx="2074868" cy="2125683"/>
          </a:xfrm>
        </p:grpSpPr>
        <p:sp>
          <p:nvSpPr>
            <p:cNvPr id="13" name="Rettangolo 12"/>
            <p:cNvSpPr/>
            <p:nvPr/>
          </p:nvSpPr>
          <p:spPr bwMode="auto">
            <a:xfrm>
              <a:off x="4067944" y="5661248"/>
              <a:ext cx="373404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4355976" y="4498453"/>
              <a:ext cx="1786836" cy="21256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05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Implicazioni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95536" y="1217612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Implicazione</a:t>
            </a:r>
            <a:r>
              <a:rPr lang="it-IT" altLang="it-IT" sz="2400" u="none" dirty="0" smtClean="0"/>
              <a:t> è sempre vera?</a:t>
            </a:r>
            <a:endParaRPr lang="it-IT" altLang="it-IT" sz="2400" u="none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34808" y="1934489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Implicazione</a:t>
            </a:r>
            <a:r>
              <a:rPr lang="it-IT" altLang="it-IT" sz="2400" u="none" dirty="0" smtClean="0"/>
              <a:t> è vera o falsa a seconda delle proposizioni che la compongono.</a:t>
            </a:r>
            <a:endParaRPr lang="it-IT" altLang="it-IT" sz="2400" u="none" dirty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95154" y="3020698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err="1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q</a:t>
            </a:r>
            <a:r>
              <a:rPr lang="it-IT" altLang="it-IT" sz="2400" u="none" dirty="0" smtClean="0"/>
              <a:t>:    se fuori piove allora porto l’ombrello.</a:t>
            </a:r>
            <a:endParaRPr lang="it-IT" altLang="it-IT" sz="2400" u="none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9552" y="3876074"/>
            <a:ext cx="80648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Supponi ora che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smtClean="0"/>
              <a:t> (</a:t>
            </a:r>
            <a:r>
              <a:rPr lang="it-IT" altLang="it-IT" sz="2400" i="1" u="none" dirty="0" smtClean="0"/>
              <a:t>fuori piove</a:t>
            </a:r>
            <a:r>
              <a:rPr lang="it-IT" altLang="it-IT" sz="2400" u="none" dirty="0" smtClean="0"/>
              <a:t>)  sia vera mentre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q</a:t>
            </a:r>
            <a:r>
              <a:rPr lang="it-IT" altLang="it-IT" sz="2400" u="none" dirty="0" smtClean="0"/>
              <a:t> (</a:t>
            </a:r>
            <a:r>
              <a:rPr lang="it-IT" altLang="it-IT" sz="2400" i="1" u="none" dirty="0" smtClean="0"/>
              <a:t>porto l’ombrello</a:t>
            </a:r>
            <a:r>
              <a:rPr lang="it-IT" altLang="it-IT" sz="2400" u="none" dirty="0" smtClean="0"/>
              <a:t>) sia falsa, questo significa che se fuori piove non porto l’ombrello e così mi bagno completamente!  È evidente che </a:t>
            </a:r>
            <a:r>
              <a:rPr lang="it-IT" altLang="it-IT" sz="2400" u="none" dirty="0" err="1">
                <a:solidFill>
                  <a:schemeClr val="accent2"/>
                </a:solidFill>
              </a:rPr>
              <a:t>p</a:t>
            </a:r>
            <a:r>
              <a:rPr lang="it-IT" altLang="it-IT" sz="2400" u="none" dirty="0" err="1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it-IT" altLang="it-IT" sz="2400" u="none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q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 è falsa.</a:t>
            </a:r>
            <a:endParaRPr lang="it-IT" altLang="it-IT" sz="2400" u="none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27" y="1929919"/>
            <a:ext cx="2404671" cy="21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Implicazioni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95536" y="1217612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Implicazione</a:t>
            </a:r>
            <a:r>
              <a:rPr lang="it-IT" altLang="it-IT" sz="2400" u="none" dirty="0" smtClean="0"/>
              <a:t> è sempre vera?</a:t>
            </a:r>
            <a:endParaRPr lang="it-IT" altLang="it-IT" sz="2400" u="none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34808" y="1934489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Implicazione</a:t>
            </a:r>
            <a:r>
              <a:rPr lang="it-IT" altLang="it-IT" sz="2400" u="none" dirty="0" smtClean="0"/>
              <a:t> è vera o falsa a seconda delle proposizioni che la compongono.</a:t>
            </a:r>
            <a:endParaRPr lang="it-IT" altLang="it-IT" sz="2400" u="none" dirty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95154" y="3020698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err="1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q</a:t>
            </a:r>
            <a:r>
              <a:rPr lang="it-IT" altLang="it-IT" sz="2400" u="none" dirty="0" smtClean="0"/>
              <a:t>:    se fuori piove allora porto l’ombrello.</a:t>
            </a:r>
            <a:endParaRPr lang="it-IT" altLang="it-IT" sz="2400" u="none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9552" y="3876074"/>
            <a:ext cx="81369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Supponi che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smtClean="0"/>
              <a:t> (</a:t>
            </a:r>
            <a:r>
              <a:rPr lang="it-IT" altLang="it-IT" sz="2400" i="1" u="none" dirty="0" smtClean="0"/>
              <a:t>fuori piove</a:t>
            </a:r>
            <a:r>
              <a:rPr lang="it-IT" altLang="it-IT" sz="2400" u="none" dirty="0" smtClean="0"/>
              <a:t>)  sia falsa mentre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q</a:t>
            </a:r>
            <a:r>
              <a:rPr lang="it-IT" altLang="it-IT" sz="2400" u="none" dirty="0" smtClean="0"/>
              <a:t> (</a:t>
            </a:r>
            <a:r>
              <a:rPr lang="it-IT" altLang="it-IT" sz="2400" i="1" u="none" dirty="0" smtClean="0"/>
              <a:t>porto l’ombrello</a:t>
            </a:r>
            <a:r>
              <a:rPr lang="it-IT" altLang="it-IT" sz="2400" u="none" dirty="0" smtClean="0"/>
              <a:t>) sia vera, questo significa che se fuori non piove porto l’ombrello ugualmente, magari perché lo voglio mettere in auto o portare a riparare: </a:t>
            </a:r>
            <a:r>
              <a:rPr lang="it-IT" altLang="it-IT" sz="2400" u="none" dirty="0" err="1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err="1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it-IT" altLang="it-IT" sz="2400" u="none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q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 è vera.</a:t>
            </a:r>
            <a:endParaRPr lang="it-IT" altLang="it-IT" sz="2400" u="none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27" y="1929919"/>
            <a:ext cx="2404671" cy="21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43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Implicazioni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95536" y="1217612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Implicazione</a:t>
            </a:r>
            <a:r>
              <a:rPr lang="it-IT" altLang="it-IT" sz="2400" u="none" dirty="0" smtClean="0"/>
              <a:t> è sempre vera?</a:t>
            </a:r>
            <a:endParaRPr lang="it-IT" altLang="it-IT" sz="2400" u="none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34808" y="1934489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</a:t>
            </a:r>
            <a:r>
              <a:rPr lang="it-IT" altLang="it-IT" sz="2400" b="1" i="1" u="none" dirty="0" smtClean="0">
                <a:solidFill>
                  <a:schemeClr val="accent2"/>
                </a:solidFill>
              </a:rPr>
              <a:t>Implicazione</a:t>
            </a:r>
            <a:r>
              <a:rPr lang="it-IT" altLang="it-IT" sz="2400" u="none" dirty="0" smtClean="0"/>
              <a:t> è vera o falsa a seconda delle proposizioni che la compongono.</a:t>
            </a:r>
            <a:endParaRPr lang="it-IT" altLang="it-IT" sz="2400" u="none" dirty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95154" y="3020698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err="1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q</a:t>
            </a:r>
            <a:r>
              <a:rPr lang="it-IT" altLang="it-IT" sz="2400" u="none" dirty="0" smtClean="0"/>
              <a:t>:    se fuori piove allora porto l’ombrello.</a:t>
            </a:r>
            <a:endParaRPr lang="it-IT" altLang="it-IT" sz="2400" u="none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9552" y="3876074"/>
            <a:ext cx="8064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entrambe le componenti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smtClean="0"/>
              <a:t> (</a:t>
            </a:r>
            <a:r>
              <a:rPr lang="it-IT" altLang="it-IT" sz="2400" i="1" u="none" dirty="0" smtClean="0"/>
              <a:t>fuori piove</a:t>
            </a:r>
            <a:r>
              <a:rPr lang="it-IT" altLang="it-IT" sz="2400" u="none" dirty="0" smtClean="0"/>
              <a:t>) e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q</a:t>
            </a:r>
            <a:r>
              <a:rPr lang="it-IT" altLang="it-IT" sz="2400" u="none" dirty="0" smtClean="0"/>
              <a:t> (</a:t>
            </a:r>
            <a:r>
              <a:rPr lang="it-IT" altLang="it-IT" sz="2400" i="1" u="none" dirty="0" smtClean="0"/>
              <a:t>porto l’ombrello</a:t>
            </a:r>
            <a:r>
              <a:rPr lang="it-IT" altLang="it-IT" sz="2400" u="none" dirty="0" smtClean="0"/>
              <a:t>) sono false, questo significa che se fuori non piove non porto l’ombrello: </a:t>
            </a:r>
            <a:r>
              <a:rPr lang="it-IT" altLang="it-IT" sz="2400" u="none" dirty="0" err="1" smtClean="0">
                <a:solidFill>
                  <a:schemeClr val="accent2"/>
                </a:solidFill>
              </a:rPr>
              <a:t>p</a:t>
            </a:r>
            <a:r>
              <a:rPr lang="it-IT" altLang="it-IT" sz="2400" u="none" dirty="0" err="1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it-IT" altLang="it-IT" sz="2400" u="none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q</a:t>
            </a:r>
            <a:r>
              <a:rPr lang="it-IT" altLang="it-IT" sz="2400" u="none" dirty="0" smtClean="0">
                <a:sym typeface="Wingdings" panose="05000000000000000000" pitchFamily="2" charset="2"/>
              </a:rPr>
              <a:t> è vera.</a:t>
            </a:r>
            <a:endParaRPr lang="it-IT" altLang="it-IT" sz="2400" u="none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27" y="1929919"/>
            <a:ext cx="2404671" cy="21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2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53" y="1484784"/>
            <a:ext cx="4239342" cy="4875196"/>
          </a:xfrm>
          <a:prstGeom prst="rect">
            <a:avLst/>
          </a:prstGeom>
        </p:spPr>
      </p:pic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87845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Tavola della verità per l’ implicazione «Se…allora»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7661447" y="2852936"/>
            <a:ext cx="720080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7661447" y="3645024"/>
            <a:ext cx="720080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7661447" y="4293096"/>
            <a:ext cx="720080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7589439" y="5013176"/>
            <a:ext cx="720080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95537" y="1484784"/>
            <a:ext cx="422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/>
              <a:t>"</a:t>
            </a:r>
            <a:r>
              <a:rPr lang="it-IT" altLang="it-IT" sz="2400" u="none" dirty="0" smtClean="0"/>
              <a:t>Se studi sarai promosso."</a:t>
            </a:r>
            <a:endParaRPr lang="it-IT" altLang="it-IT" sz="2400" u="none" dirty="0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95536" y="3039343"/>
            <a:ext cx="4032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i="1" u="none" dirty="0" smtClean="0"/>
              <a:t>Se studi sarai promosso</a:t>
            </a:r>
            <a:r>
              <a:rPr lang="it-IT" altLang="it-IT" sz="2400" u="none" dirty="0" smtClean="0"/>
              <a:t>.</a:t>
            </a:r>
            <a:endParaRPr lang="it-IT" altLang="it-IT" sz="2400" u="none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57807" y="3759423"/>
            <a:ext cx="4430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i="1" u="none" dirty="0" smtClean="0"/>
              <a:t>Se studi non sarai promosso.</a:t>
            </a:r>
            <a:endParaRPr lang="it-IT" altLang="it-IT" sz="2400" i="1" u="none" dirty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48660" y="4551511"/>
            <a:ext cx="4439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i="1" u="none" dirty="0" smtClean="0"/>
              <a:t>Se non studi sarai promosso.</a:t>
            </a:r>
            <a:endParaRPr lang="it-IT" altLang="it-IT" sz="2400" i="1" u="none" dirty="0"/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25222" y="5229200"/>
            <a:ext cx="44628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i="1" u="none" dirty="0" smtClean="0"/>
              <a:t>Se non studi non sarai promosso.</a:t>
            </a:r>
            <a:endParaRPr lang="it-IT" altLang="it-IT" sz="2400" i="1" u="none" dirty="0"/>
          </a:p>
        </p:txBody>
      </p:sp>
    </p:spTree>
    <p:extLst>
      <p:ext uri="{BB962C8B-B14F-4D97-AF65-F5344CB8AC3E}">
        <p14:creationId xmlns:p14="http://schemas.microsoft.com/office/powerpoint/2010/main" val="441920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2411413" y="1412875"/>
            <a:ext cx="4681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it-IT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Fine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7544" y="1340768"/>
            <a:ext cx="7947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Di seguito trovi coppie di proposizioni semplici e la loro composizione con la congiunzione «e» che di solito si indica con il simbolo « </a:t>
            </a:r>
            <a:r>
              <a:rPr lang="el-GR" altLang="it-IT" sz="2400" u="none" dirty="0" smtClean="0">
                <a:solidFill>
                  <a:srgbClr val="FF0000"/>
                </a:solidFill>
              </a:rPr>
              <a:t>Λ</a:t>
            </a:r>
            <a:r>
              <a:rPr lang="it-IT" altLang="it-IT" sz="2400" u="none" dirty="0" smtClean="0"/>
              <a:t> ». Stabilisci il valore di verità delle proposizioni semplici e quello delle proposizioni composte </a:t>
            </a:r>
            <a:r>
              <a:rPr lang="it-IT" altLang="it-IT" sz="2400" i="1" u="none" dirty="0" smtClean="0"/>
              <a:t>p </a:t>
            </a:r>
            <a:r>
              <a:rPr lang="el-GR" altLang="it-IT" sz="2400" i="1" u="none" dirty="0" smtClean="0"/>
              <a:t>Λ</a:t>
            </a:r>
            <a:r>
              <a:rPr lang="it-IT" altLang="it-IT" sz="2400" i="1" u="none" dirty="0" smtClean="0"/>
              <a:t> q:</a:t>
            </a:r>
            <a:endParaRPr lang="it-IT" altLang="it-IT" sz="2400" b="1" i="1" u="none" dirty="0" smtClean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 composte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96204" y="3485508"/>
            <a:ext cx="8064896" cy="2664296"/>
            <a:chOff x="683568" y="1700808"/>
            <a:chExt cx="8064896" cy="2664296"/>
          </a:xfrm>
        </p:grpSpPr>
        <p:sp>
          <p:nvSpPr>
            <p:cNvPr id="18" name="Rettangolo 17"/>
            <p:cNvSpPr/>
            <p:nvPr/>
          </p:nvSpPr>
          <p:spPr bwMode="auto">
            <a:xfrm>
              <a:off x="683568" y="1700808"/>
              <a:ext cx="8064896" cy="26642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19" name="Connettore diritto 18"/>
            <p:cNvCxnSpPr/>
            <p:nvPr/>
          </p:nvCxnSpPr>
          <p:spPr bwMode="auto">
            <a:xfrm>
              <a:off x="683568" y="2564904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ttore diritto 19"/>
            <p:cNvCxnSpPr/>
            <p:nvPr/>
          </p:nvCxnSpPr>
          <p:spPr bwMode="auto">
            <a:xfrm>
              <a:off x="683568" y="3429000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ttore diritto 20"/>
            <p:cNvCxnSpPr/>
            <p:nvPr/>
          </p:nvCxnSpPr>
          <p:spPr bwMode="auto">
            <a:xfrm>
              <a:off x="1619672" y="1700808"/>
              <a:ext cx="0" cy="26642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ttore diritto 21"/>
            <p:cNvCxnSpPr/>
            <p:nvPr/>
          </p:nvCxnSpPr>
          <p:spPr bwMode="auto">
            <a:xfrm>
              <a:off x="7452320" y="1700808"/>
              <a:ext cx="0" cy="26642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ettangolo 22"/>
          <p:cNvSpPr/>
          <p:nvPr/>
        </p:nvSpPr>
        <p:spPr>
          <a:xfrm>
            <a:off x="856244" y="3686724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/>
              <a:t>p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856244" y="454299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 smtClean="0"/>
              <a:t>q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568212" y="5399268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 smtClean="0"/>
              <a:t>p </a:t>
            </a:r>
            <a:r>
              <a:rPr lang="el-GR" altLang="it-IT" i="1" u="none" dirty="0"/>
              <a:t>Λ</a:t>
            </a:r>
            <a:r>
              <a:rPr lang="it-IT" altLang="it-IT" u="none" dirty="0" smtClean="0"/>
              <a:t> q</a:t>
            </a:r>
            <a:endParaRPr lang="it-IT" dirty="0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432308" y="3717032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15 è un numero dispari </a:t>
            </a:r>
            <a:endParaRPr lang="it-IT" altLang="it-IT" sz="2400" b="1" i="1" u="none" dirty="0" smtClean="0"/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432308" y="4597086"/>
            <a:ext cx="4651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15 è un numero divisibile per 5 </a:t>
            </a:r>
            <a:endParaRPr lang="it-IT" altLang="it-IT" sz="2400" b="1" i="1" u="none" dirty="0" smtClean="0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432308" y="5368650"/>
            <a:ext cx="5832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15 è un numero dispari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divisibile per 5 </a:t>
            </a:r>
            <a:endParaRPr lang="it-IT" altLang="it-IT" sz="2400" b="1" i="1" u="none" dirty="0" smtClean="0"/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27" y="3715169"/>
            <a:ext cx="546032" cy="562428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09120"/>
            <a:ext cx="546032" cy="562428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68" y="5436123"/>
            <a:ext cx="546032" cy="5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02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7544" y="1340768"/>
            <a:ext cx="7947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Di seguito trovi coppie di proposizioni semplici e la loro composizione con la congiunzione «e» che di solito si indica con il simbolo « </a:t>
            </a:r>
            <a:r>
              <a:rPr lang="el-GR" altLang="it-IT" sz="2400" u="none" dirty="0" smtClean="0">
                <a:solidFill>
                  <a:srgbClr val="FF0000"/>
                </a:solidFill>
              </a:rPr>
              <a:t>Λ</a:t>
            </a:r>
            <a:r>
              <a:rPr lang="it-IT" altLang="it-IT" sz="2400" u="none" dirty="0" smtClean="0"/>
              <a:t> ». Stabilisci il valore di verità delle proposizioni semplici e quello delle proposizioni composte </a:t>
            </a:r>
            <a:r>
              <a:rPr lang="it-IT" altLang="it-IT" sz="2400" i="1" u="none" dirty="0" smtClean="0"/>
              <a:t>p </a:t>
            </a:r>
            <a:r>
              <a:rPr lang="el-GR" altLang="it-IT" sz="2400" i="1" u="none" dirty="0" smtClean="0"/>
              <a:t>Λ</a:t>
            </a:r>
            <a:r>
              <a:rPr lang="it-IT" altLang="it-IT" sz="2400" i="1" u="none" dirty="0" smtClean="0"/>
              <a:t> q:</a:t>
            </a:r>
            <a:endParaRPr lang="it-IT" altLang="it-IT" sz="2400" b="1" i="1" u="none" dirty="0" smtClean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 composte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496204" y="3485508"/>
            <a:ext cx="8064896" cy="2664296"/>
            <a:chOff x="683568" y="1700808"/>
            <a:chExt cx="8064896" cy="2664296"/>
          </a:xfrm>
        </p:grpSpPr>
        <p:sp>
          <p:nvSpPr>
            <p:cNvPr id="8" name="Rettangolo 7"/>
            <p:cNvSpPr/>
            <p:nvPr/>
          </p:nvSpPr>
          <p:spPr bwMode="auto">
            <a:xfrm>
              <a:off x="683568" y="1700808"/>
              <a:ext cx="8064896" cy="266429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9" name="Connettore diritto 8"/>
            <p:cNvCxnSpPr/>
            <p:nvPr/>
          </p:nvCxnSpPr>
          <p:spPr bwMode="auto">
            <a:xfrm>
              <a:off x="683568" y="2564904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nettore diritto 9"/>
            <p:cNvCxnSpPr/>
            <p:nvPr/>
          </p:nvCxnSpPr>
          <p:spPr bwMode="auto">
            <a:xfrm>
              <a:off x="683568" y="3429000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ttore diritto 10"/>
            <p:cNvCxnSpPr/>
            <p:nvPr/>
          </p:nvCxnSpPr>
          <p:spPr bwMode="auto">
            <a:xfrm>
              <a:off x="1619672" y="1700808"/>
              <a:ext cx="0" cy="26642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ttore diritto 11"/>
            <p:cNvCxnSpPr/>
            <p:nvPr/>
          </p:nvCxnSpPr>
          <p:spPr bwMode="auto">
            <a:xfrm>
              <a:off x="7452320" y="1700808"/>
              <a:ext cx="0" cy="26642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Rettangolo 12"/>
          <p:cNvSpPr/>
          <p:nvPr/>
        </p:nvSpPr>
        <p:spPr>
          <a:xfrm>
            <a:off x="856244" y="3686724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/>
              <a:t>p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856244" y="454299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 smtClean="0"/>
              <a:t>q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568212" y="5399268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 smtClean="0"/>
              <a:t>p </a:t>
            </a:r>
            <a:r>
              <a:rPr lang="el-GR" altLang="it-IT" i="1" u="none" dirty="0"/>
              <a:t>Λ</a:t>
            </a:r>
            <a:r>
              <a:rPr lang="it-IT" altLang="it-IT" u="none" dirty="0" smtClean="0"/>
              <a:t> q</a:t>
            </a:r>
            <a:endParaRPr lang="it-IT" dirty="0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432308" y="3717032"/>
            <a:ext cx="566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Tutti i cani hanno un padrone.</a:t>
            </a:r>
            <a:endParaRPr lang="it-IT" altLang="it-IT" sz="2400" b="1" i="1" u="none" dirty="0" smtClean="0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432308" y="4597086"/>
            <a:ext cx="5745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Tutti i tavoli hanno quattro gambe.</a:t>
            </a:r>
            <a:endParaRPr lang="it-IT" altLang="it-IT" sz="2400" b="1" i="1" u="none" dirty="0" smtClean="0"/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432308" y="5229200"/>
            <a:ext cx="5832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/>
              <a:t>Tutti i cani hanno un </a:t>
            </a:r>
            <a:r>
              <a:rPr lang="it-IT" altLang="it-IT" sz="2400" u="none" dirty="0" smtClean="0"/>
              <a:t>padrone</a:t>
            </a:r>
            <a:r>
              <a:rPr lang="it-IT" altLang="it-IT" sz="2400" b="1" i="1" u="none" dirty="0" smtClean="0"/>
              <a:t>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/>
              <a:t> </a:t>
            </a:r>
            <a:r>
              <a:rPr lang="it-IT" altLang="it-IT" sz="2400" u="none" dirty="0" smtClean="0"/>
              <a:t>tutti </a:t>
            </a:r>
            <a:r>
              <a:rPr lang="it-IT" altLang="it-IT" sz="2400" u="none" dirty="0"/>
              <a:t>i tavoli hanno quattro </a:t>
            </a:r>
            <a:r>
              <a:rPr lang="it-IT" altLang="it-IT" sz="2400" u="none" dirty="0" smtClean="0"/>
              <a:t>gambe.</a:t>
            </a:r>
            <a:endParaRPr lang="it-IT" altLang="it-IT" sz="2400" b="1" i="1" u="none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41" y="5451186"/>
            <a:ext cx="393651" cy="60077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03" y="3644309"/>
            <a:ext cx="393651" cy="60077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02" y="4593667"/>
            <a:ext cx="393651" cy="6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1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7544" y="1340768"/>
            <a:ext cx="7947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Di seguito trovi coppie di proposizioni semplici e la loro composizione con la congiunzione «e» che di solito si indica con il simbolo « </a:t>
            </a:r>
            <a:r>
              <a:rPr lang="el-GR" altLang="it-IT" sz="2400" u="none" dirty="0" smtClean="0">
                <a:solidFill>
                  <a:srgbClr val="FF0000"/>
                </a:solidFill>
              </a:rPr>
              <a:t>Λ</a:t>
            </a:r>
            <a:r>
              <a:rPr lang="it-IT" altLang="it-IT" sz="2400" u="none" dirty="0" smtClean="0"/>
              <a:t> ». Stabilisci il valore di verità delle proposizioni semplici e quello delle proposizioni composte </a:t>
            </a:r>
            <a:r>
              <a:rPr lang="it-IT" altLang="it-IT" sz="2400" i="1" u="none" dirty="0" smtClean="0"/>
              <a:t>p </a:t>
            </a:r>
            <a:r>
              <a:rPr lang="el-GR" altLang="it-IT" sz="2400" i="1" u="none" dirty="0" smtClean="0"/>
              <a:t>Λ</a:t>
            </a:r>
            <a:r>
              <a:rPr lang="it-IT" altLang="it-IT" sz="2400" i="1" u="none" dirty="0" smtClean="0"/>
              <a:t> q:</a:t>
            </a:r>
            <a:endParaRPr lang="it-IT" altLang="it-IT" sz="2400" b="1" i="1" u="none" dirty="0" smtClean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 composte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496204" y="3485508"/>
            <a:ext cx="8064896" cy="2664296"/>
            <a:chOff x="683568" y="1700808"/>
            <a:chExt cx="8064896" cy="2664296"/>
          </a:xfrm>
        </p:grpSpPr>
        <p:sp>
          <p:nvSpPr>
            <p:cNvPr id="8" name="Rettangolo 7"/>
            <p:cNvSpPr/>
            <p:nvPr/>
          </p:nvSpPr>
          <p:spPr bwMode="auto">
            <a:xfrm>
              <a:off x="683568" y="1700808"/>
              <a:ext cx="8064896" cy="26642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9" name="Connettore diritto 8"/>
            <p:cNvCxnSpPr/>
            <p:nvPr/>
          </p:nvCxnSpPr>
          <p:spPr bwMode="auto">
            <a:xfrm>
              <a:off x="683568" y="2564904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nettore diritto 9"/>
            <p:cNvCxnSpPr/>
            <p:nvPr/>
          </p:nvCxnSpPr>
          <p:spPr bwMode="auto">
            <a:xfrm>
              <a:off x="683568" y="3429000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ttore diritto 10"/>
            <p:cNvCxnSpPr/>
            <p:nvPr/>
          </p:nvCxnSpPr>
          <p:spPr bwMode="auto">
            <a:xfrm>
              <a:off x="1619672" y="1700808"/>
              <a:ext cx="0" cy="26642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ttore diritto 11"/>
            <p:cNvCxnSpPr/>
            <p:nvPr/>
          </p:nvCxnSpPr>
          <p:spPr bwMode="auto">
            <a:xfrm>
              <a:off x="7452320" y="1700808"/>
              <a:ext cx="0" cy="26642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Rettangolo 12"/>
          <p:cNvSpPr/>
          <p:nvPr/>
        </p:nvSpPr>
        <p:spPr>
          <a:xfrm>
            <a:off x="856244" y="3686724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/>
              <a:t>p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856244" y="454299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 smtClean="0"/>
              <a:t>q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568212" y="5399268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 smtClean="0"/>
              <a:t>p </a:t>
            </a:r>
            <a:r>
              <a:rPr lang="el-GR" altLang="it-IT" i="1" u="none" dirty="0"/>
              <a:t>Λ</a:t>
            </a:r>
            <a:r>
              <a:rPr lang="it-IT" altLang="it-IT" u="none" dirty="0" smtClean="0"/>
              <a:t> q</a:t>
            </a:r>
            <a:endParaRPr lang="it-IT" dirty="0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432308" y="3717032"/>
            <a:ext cx="566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10 è un numero dispari.</a:t>
            </a:r>
            <a:endParaRPr lang="it-IT" altLang="it-IT" sz="2400" b="1" i="1" u="none" dirty="0" smtClean="0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432308" y="4597086"/>
            <a:ext cx="5745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10 è divisibile per 5.</a:t>
            </a:r>
            <a:endParaRPr lang="it-IT" altLang="it-IT" sz="2400" b="1" i="1" u="none" dirty="0" smtClean="0"/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432308" y="5487615"/>
            <a:ext cx="5832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10 è un numero dispari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divisibile per 5</a:t>
            </a:r>
            <a:endParaRPr lang="it-IT" altLang="it-IT" sz="2400" b="1" i="1" u="none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41" y="5451186"/>
            <a:ext cx="393651" cy="60077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03" y="3644309"/>
            <a:ext cx="393651" cy="60077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09120"/>
            <a:ext cx="546032" cy="5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24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67544" y="1340768"/>
            <a:ext cx="7947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Di seguito trovi coppie di proposizioni semplici e la loro composizione con la congiunzione «e» che di solito si indica con il simbolo « </a:t>
            </a:r>
            <a:r>
              <a:rPr lang="el-GR" altLang="it-IT" sz="2400" u="none" dirty="0" smtClean="0">
                <a:solidFill>
                  <a:srgbClr val="FF0000"/>
                </a:solidFill>
              </a:rPr>
              <a:t>Λ</a:t>
            </a:r>
            <a:r>
              <a:rPr lang="it-IT" altLang="it-IT" sz="2400" u="none" dirty="0" smtClean="0"/>
              <a:t> ». Stabilisci il valore di verità delle proposizioni semplici e quello delle proposizioni composte </a:t>
            </a:r>
            <a:r>
              <a:rPr lang="it-IT" altLang="it-IT" sz="2400" i="1" u="none" dirty="0" smtClean="0"/>
              <a:t>p </a:t>
            </a:r>
            <a:r>
              <a:rPr lang="el-GR" altLang="it-IT" sz="2400" i="1" u="none" dirty="0" smtClean="0"/>
              <a:t>Λ</a:t>
            </a:r>
            <a:r>
              <a:rPr lang="it-IT" altLang="it-IT" sz="2400" i="1" u="none" dirty="0" smtClean="0"/>
              <a:t> q:</a:t>
            </a:r>
            <a:endParaRPr lang="it-IT" altLang="it-IT" sz="2400" b="1" i="1" u="none" dirty="0" smtClean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 composte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96204" y="3485508"/>
            <a:ext cx="8064896" cy="2664296"/>
            <a:chOff x="683568" y="1700808"/>
            <a:chExt cx="8064896" cy="2664296"/>
          </a:xfrm>
        </p:grpSpPr>
        <p:sp>
          <p:nvSpPr>
            <p:cNvPr id="9" name="Rettangolo 8"/>
            <p:cNvSpPr/>
            <p:nvPr/>
          </p:nvSpPr>
          <p:spPr bwMode="auto">
            <a:xfrm>
              <a:off x="683568" y="1700808"/>
              <a:ext cx="8064896" cy="266429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10" name="Connettore diritto 9"/>
            <p:cNvCxnSpPr/>
            <p:nvPr/>
          </p:nvCxnSpPr>
          <p:spPr bwMode="auto">
            <a:xfrm>
              <a:off x="683568" y="2564904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ttore diritto 10"/>
            <p:cNvCxnSpPr/>
            <p:nvPr/>
          </p:nvCxnSpPr>
          <p:spPr bwMode="auto">
            <a:xfrm>
              <a:off x="683568" y="3429000"/>
              <a:ext cx="8064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ttore diritto 11"/>
            <p:cNvCxnSpPr/>
            <p:nvPr/>
          </p:nvCxnSpPr>
          <p:spPr bwMode="auto">
            <a:xfrm>
              <a:off x="1619672" y="1700808"/>
              <a:ext cx="0" cy="26642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ttore diritto 12"/>
            <p:cNvCxnSpPr/>
            <p:nvPr/>
          </p:nvCxnSpPr>
          <p:spPr bwMode="auto">
            <a:xfrm>
              <a:off x="7452320" y="1700808"/>
              <a:ext cx="0" cy="26642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ttangolo 13"/>
          <p:cNvSpPr/>
          <p:nvPr/>
        </p:nvSpPr>
        <p:spPr>
          <a:xfrm>
            <a:off x="856244" y="3686724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/>
              <a:t>p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856244" y="454299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 smtClean="0"/>
              <a:t>q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568212" y="5399268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u="none" dirty="0" smtClean="0"/>
              <a:t>p </a:t>
            </a:r>
            <a:r>
              <a:rPr lang="el-GR" altLang="it-IT" i="1" u="none" dirty="0"/>
              <a:t>Λ</a:t>
            </a:r>
            <a:r>
              <a:rPr lang="it-IT" altLang="it-IT" u="none" dirty="0" smtClean="0"/>
              <a:t> q</a:t>
            </a:r>
            <a:endParaRPr lang="it-IT" dirty="0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432308" y="3717032"/>
            <a:ext cx="566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Tutti i cani sono mammiferi.</a:t>
            </a:r>
            <a:endParaRPr lang="it-IT" altLang="it-IT" sz="2400" b="1" i="1" u="none" dirty="0" smtClean="0"/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432308" y="4597086"/>
            <a:ext cx="5745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Tutti gli uccelli volano.</a:t>
            </a:r>
            <a:endParaRPr lang="it-IT" altLang="it-IT" sz="2400" b="1" i="1" u="none" dirty="0" smtClean="0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432308" y="5301208"/>
            <a:ext cx="5832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 smtClean="0"/>
              <a:t>Tutti i cani sono mammiferi 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tutti gli uccelli volano.</a:t>
            </a:r>
            <a:endParaRPr lang="it-IT" altLang="it-IT" sz="2400" b="1" i="1" u="none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41" y="5451186"/>
            <a:ext cx="393651" cy="600775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90" y="4515082"/>
            <a:ext cx="393651" cy="60077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27" y="3701723"/>
            <a:ext cx="546032" cy="5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9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Tavola della verità per la congiunzione «e»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05" y="1412776"/>
            <a:ext cx="2855087" cy="4745512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 bwMode="auto">
          <a:xfrm>
            <a:off x="5245305" y="2420888"/>
            <a:ext cx="273630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5245305" y="3356992"/>
            <a:ext cx="273630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8" name="Rettangolo 27"/>
          <p:cNvSpPr/>
          <p:nvPr/>
        </p:nvSpPr>
        <p:spPr bwMode="auto">
          <a:xfrm>
            <a:off x="5245305" y="4293096"/>
            <a:ext cx="273630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29" name="Rettangolo 28"/>
          <p:cNvSpPr/>
          <p:nvPr/>
        </p:nvSpPr>
        <p:spPr bwMode="auto">
          <a:xfrm>
            <a:off x="5245305" y="5229200"/>
            <a:ext cx="273630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5245305" y="1556792"/>
            <a:ext cx="72008" cy="4608512"/>
          </a:xfrm>
          <a:prstGeom prst="rect">
            <a:avLst/>
          </a:prstGeom>
          <a:solidFill>
            <a:srgbClr val="EFEF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31" name="Rettangolo 30"/>
          <p:cNvSpPr/>
          <p:nvPr/>
        </p:nvSpPr>
        <p:spPr bwMode="auto">
          <a:xfrm flipH="1">
            <a:off x="5283877" y="6165303"/>
            <a:ext cx="2816514" cy="85501"/>
          </a:xfrm>
          <a:prstGeom prst="rect">
            <a:avLst/>
          </a:prstGeom>
          <a:solidFill>
            <a:srgbClr val="EFEF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064524" y="2453987"/>
            <a:ext cx="3867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Ogni settimana ha 7 giorni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ogni anno 12 mesi.</a:t>
            </a:r>
            <a:endParaRPr lang="it-IT" altLang="it-IT" sz="2400" b="1" i="1" u="none" dirty="0" smtClean="0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064524" y="3445549"/>
            <a:ext cx="3867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Ogni anno ha 12 mesi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ogni mese ha 30 giorni.</a:t>
            </a:r>
            <a:endParaRPr lang="it-IT" altLang="it-IT" sz="2400" b="1" i="1" u="none" dirty="0" smtClean="0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064524" y="4398203"/>
            <a:ext cx="3867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30 è un numero dispari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divisibile per 3.</a:t>
            </a:r>
            <a:endParaRPr lang="it-IT" altLang="it-IT" sz="2400" b="1" i="1" u="none" dirty="0" smtClean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064524" y="5344723"/>
            <a:ext cx="3867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30 è un numero dispari </a:t>
            </a:r>
            <a:r>
              <a:rPr lang="it-IT" altLang="it-IT" sz="2400" b="1" u="none" dirty="0" smtClean="0">
                <a:solidFill>
                  <a:srgbClr val="FF0000"/>
                </a:solidFill>
              </a:rPr>
              <a:t>e</a:t>
            </a:r>
            <a:r>
              <a:rPr lang="it-IT" altLang="it-IT" sz="2400" u="none" dirty="0" smtClean="0"/>
              <a:t> divisibile per 4.</a:t>
            </a:r>
            <a:endParaRPr lang="it-IT" altLang="it-IT" sz="2400" b="1" i="1" u="none" dirty="0" smtClean="0"/>
          </a:p>
        </p:txBody>
      </p:sp>
    </p:spTree>
    <p:extLst>
      <p:ext uri="{BB962C8B-B14F-4D97-AF65-F5344CB8AC3E}">
        <p14:creationId xmlns:p14="http://schemas.microsoft.com/office/powerpoint/2010/main" val="1715952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7660</TotalTime>
  <Words>2375</Words>
  <Application>Microsoft Office PowerPoint</Application>
  <PresentationFormat>Presentazione su schermo (4:3)</PresentationFormat>
  <Paragraphs>246</Paragraphs>
  <Slides>44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9" baseType="lpstr">
      <vt:lpstr>Arial</vt:lpstr>
      <vt:lpstr>Comic Sans MS</vt:lpstr>
      <vt:lpstr>Wingdings</vt:lpstr>
      <vt:lpstr>Struttura predefinita</vt:lpstr>
      <vt:lpstr>Image</vt:lpstr>
      <vt:lpstr>Vero o Falso?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L’ambiente e l’ecologia</dc:title>
  <dc:creator>amedeo</dc:creator>
  <cp:lastModifiedBy>Amedeo Rollo</cp:lastModifiedBy>
  <cp:revision>860</cp:revision>
  <dcterms:created xsi:type="dcterms:W3CDTF">2011-04-02T03:28:53Z</dcterms:created>
  <dcterms:modified xsi:type="dcterms:W3CDTF">2019-10-16T04:17:35Z</dcterms:modified>
</cp:coreProperties>
</file>