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6" r:id="rId3"/>
    <p:sldId id="409" r:id="rId4"/>
    <p:sldId id="413" r:id="rId5"/>
    <p:sldId id="415" r:id="rId6"/>
    <p:sldId id="416" r:id="rId7"/>
    <p:sldId id="417" r:id="rId8"/>
    <p:sldId id="418" r:id="rId9"/>
    <p:sldId id="420" r:id="rId10"/>
    <p:sldId id="419" r:id="rId11"/>
    <p:sldId id="421" r:id="rId12"/>
    <p:sldId id="423" r:id="rId13"/>
    <p:sldId id="422" r:id="rId14"/>
    <p:sldId id="425" r:id="rId15"/>
    <p:sldId id="426" r:id="rId16"/>
    <p:sldId id="427" r:id="rId17"/>
    <p:sldId id="428" r:id="rId18"/>
    <p:sldId id="365" r:id="rId1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50021"/>
    <a:srgbClr val="009900"/>
    <a:srgbClr val="0000FF"/>
    <a:srgbClr val="FF0000"/>
    <a:srgbClr val="F086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8" autoAdjust="0"/>
    <p:restoredTop sz="94322" autoAdjust="0"/>
  </p:normalViewPr>
  <p:slideViewPr>
    <p:cSldViewPr>
      <p:cViewPr varScale="1">
        <p:scale>
          <a:sx n="65" d="100"/>
          <a:sy n="65" d="100"/>
        </p:scale>
        <p:origin x="1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3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3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u="none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FAAD41CB-66DF-448A-90B7-60380558B6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cs typeface="Arial" panose="020B0604020202020204" pitchFamily="34" charset="0"/>
            </a:endParaRPr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F836B071-F6E8-4E8C-BA2B-B8C6EEF595CB}" type="slidenum">
              <a:rPr lang="it-IT" altLang="it-IT" sz="1200" u="none" smtClean="0"/>
              <a:pPr/>
              <a:t>4</a:t>
            </a:fld>
            <a:endParaRPr lang="it-IT" altLang="it-IT" sz="1200" u="non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AD41CB-66DF-448A-90B7-60380558B609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4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AD41CB-66DF-448A-90B7-60380558B609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113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40149-A834-4C57-84A5-EA5DF1CB60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049585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D9360-0D04-4520-BE6C-DF80F5FF45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805866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5CC52-B439-4415-A7E9-78FD480195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48847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1FFB-683B-4AD6-837B-D288958FE8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076579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D9FE2-D304-4A45-A804-7044EB1523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105049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E4AE-70CB-4091-94B2-D782694FD2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2895089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0A27F-171F-4134-8235-60AE57933E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94201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7F3AD-C299-49CB-85B8-F7E02F2EB1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40636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3AF5A-2D4A-4C62-89A9-F16C1B078B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741217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5DEE-9EC8-4759-BF0B-4009EEF92B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200316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0D0D-7F54-49A9-A320-0992F2588E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410295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u="none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36D6CC0B-5460-4F5B-ADBD-4C1FA0B6CE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619250" y="663575"/>
            <a:ext cx="6264275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Equazioni</a:t>
            </a:r>
            <a:endParaRPr lang="it-IT" sz="400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Text Box 31"/>
          <p:cNvSpPr txBox="1">
            <a:spLocks noChangeArrowheads="1"/>
          </p:cNvSpPr>
          <p:nvPr/>
        </p:nvSpPr>
        <p:spPr bwMode="auto">
          <a:xfrm>
            <a:off x="250825" y="2132856"/>
            <a:ext cx="864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i="1" u="none" dirty="0"/>
              <a:t>Come si risolvono le equazioni di primo grado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27" y="3014933"/>
            <a:ext cx="4634920" cy="289523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1065213" y="1276350"/>
            <a:ext cx="348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/>
              <a:t>Risolviamo l’equazione: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57163" y="2247900"/>
            <a:ext cx="5351462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/>
              <a:defRPr/>
            </a:pPr>
            <a:r>
              <a:rPr lang="it-IT" altLang="it-IT" sz="2400" u="none" dirty="0" smtClean="0"/>
              <a:t>Eseguiamo le moltiplicazioni: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" name="Gruppo 32"/>
          <p:cNvGrpSpPr>
            <a:grpSpLocks/>
          </p:cNvGrpSpPr>
          <p:nvPr/>
        </p:nvGrpSpPr>
        <p:grpSpPr bwMode="auto">
          <a:xfrm>
            <a:off x="5076825" y="1187450"/>
            <a:ext cx="2935288" cy="647700"/>
            <a:chOff x="5076056" y="1187958"/>
            <a:chExt cx="2935337" cy="647700"/>
          </a:xfrm>
        </p:grpSpPr>
        <p:sp>
          <p:nvSpPr>
            <p:cNvPr id="9" name="Rettangolo arrotondato 8"/>
            <p:cNvSpPr/>
            <p:nvPr/>
          </p:nvSpPr>
          <p:spPr bwMode="auto">
            <a:xfrm>
              <a:off x="5076056" y="1187958"/>
              <a:ext cx="2805160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13335" name="Gruppo 1"/>
            <p:cNvGrpSpPr>
              <a:grpSpLocks/>
            </p:cNvGrpSpPr>
            <p:nvPr/>
          </p:nvGrpSpPr>
          <p:grpSpPr bwMode="auto">
            <a:xfrm>
              <a:off x="5080612" y="1315505"/>
              <a:ext cx="2930781" cy="461665"/>
              <a:chOff x="5080612" y="1315505"/>
              <a:chExt cx="2930781" cy="461665"/>
            </a:xfrm>
          </p:grpSpPr>
          <p:sp>
            <p:nvSpPr>
              <p:cNvPr id="13336" name="Text Box 31"/>
              <p:cNvSpPr txBox="1">
                <a:spLocks noChangeArrowheads="1"/>
              </p:cNvSpPr>
              <p:nvPr/>
            </p:nvSpPr>
            <p:spPr bwMode="auto">
              <a:xfrm>
                <a:off x="5080612" y="1315505"/>
                <a:ext cx="293078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3(x   4)  = 2(7    x)</a:t>
                </a:r>
              </a:p>
            </p:txBody>
          </p:sp>
          <p:pic>
            <p:nvPicPr>
              <p:cNvPr id="13337" name="Immagine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4288" y="1422469"/>
                <a:ext cx="253860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38" name="Immagine 4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1596" y="1443974"/>
                <a:ext cx="253911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6011863" y="2132013"/>
            <a:ext cx="2979737" cy="647700"/>
            <a:chOff x="6164454" y="2131673"/>
            <a:chExt cx="2979547" cy="647700"/>
          </a:xfrm>
        </p:grpSpPr>
        <p:sp>
          <p:nvSpPr>
            <p:cNvPr id="13330" name="Text Box 31"/>
            <p:cNvSpPr txBox="1">
              <a:spLocks noChangeArrowheads="1"/>
            </p:cNvSpPr>
            <p:nvPr/>
          </p:nvSpPr>
          <p:spPr bwMode="auto">
            <a:xfrm>
              <a:off x="6239055" y="2204864"/>
              <a:ext cx="29049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3x     12  = 14     2x</a:t>
              </a:r>
            </a:p>
          </p:txBody>
        </p:sp>
        <p:sp>
          <p:nvSpPr>
            <p:cNvPr id="15" name="Rettangolo arrotondato 14"/>
            <p:cNvSpPr/>
            <p:nvPr/>
          </p:nvSpPr>
          <p:spPr bwMode="auto">
            <a:xfrm>
              <a:off x="6164454" y="2131673"/>
              <a:ext cx="2979547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13332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6405" y="2348880"/>
              <a:ext cx="260065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3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5568" y="2334132"/>
              <a:ext cx="254132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107950" y="5127625"/>
            <a:ext cx="50990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3"/>
              <a:defRPr/>
            </a:pPr>
            <a:r>
              <a:rPr lang="it-IT" altLang="it-IT" sz="2400" u="none" dirty="0" smtClean="0"/>
              <a:t>Riduciamo i termini simili: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Gruppo 22"/>
          <p:cNvGrpSpPr>
            <a:grpSpLocks/>
          </p:cNvGrpSpPr>
          <p:nvPr/>
        </p:nvGrpSpPr>
        <p:grpSpPr bwMode="auto">
          <a:xfrm>
            <a:off x="6045200" y="5013325"/>
            <a:ext cx="1373188" cy="647700"/>
            <a:chOff x="2211784" y="3790742"/>
            <a:chExt cx="1439313" cy="647700"/>
          </a:xfrm>
        </p:grpSpPr>
        <p:sp>
          <p:nvSpPr>
            <p:cNvPr id="24" name="Rettangolo arrotondato 23"/>
            <p:cNvSpPr/>
            <p:nvPr/>
          </p:nvSpPr>
          <p:spPr bwMode="auto">
            <a:xfrm>
              <a:off x="2211784" y="3790742"/>
              <a:ext cx="1439313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13329" name="Text Box 31"/>
            <p:cNvSpPr txBox="1">
              <a:spLocks noChangeArrowheads="1"/>
            </p:cNvSpPr>
            <p:nvPr/>
          </p:nvSpPr>
          <p:spPr bwMode="auto">
            <a:xfrm>
              <a:off x="2367142" y="3883760"/>
              <a:ext cx="1191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= 26</a:t>
              </a:r>
            </a:p>
          </p:txBody>
        </p:sp>
      </p:grp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22238" y="3155950"/>
            <a:ext cx="5529262" cy="1568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2"/>
              <a:defRPr/>
            </a:pPr>
            <a:r>
              <a:rPr lang="it-IT" altLang="it-IT" sz="2400" u="none" dirty="0" smtClean="0"/>
              <a:t>Trasportiamo i termini con la x al primo membro e i termini noti al secondo, avendo cura di cambiare loro il segno: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uppo 31"/>
          <p:cNvGrpSpPr>
            <a:grpSpLocks/>
          </p:cNvGrpSpPr>
          <p:nvPr/>
        </p:nvGrpSpPr>
        <p:grpSpPr bwMode="auto">
          <a:xfrm>
            <a:off x="6010275" y="3502025"/>
            <a:ext cx="2898775" cy="647700"/>
            <a:chOff x="6011012" y="3315492"/>
            <a:chExt cx="2897370" cy="647700"/>
          </a:xfrm>
        </p:grpSpPr>
        <p:sp>
          <p:nvSpPr>
            <p:cNvPr id="13324" name="Text Box 31"/>
            <p:cNvSpPr txBox="1">
              <a:spLocks noChangeArrowheads="1"/>
            </p:cNvSpPr>
            <p:nvPr/>
          </p:nvSpPr>
          <p:spPr bwMode="auto">
            <a:xfrm>
              <a:off x="6011012" y="3430213"/>
              <a:ext cx="28973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3x     2x  = 14     12</a:t>
              </a:r>
            </a:p>
          </p:txBody>
        </p:sp>
        <p:sp>
          <p:nvSpPr>
            <p:cNvPr id="29" name="Rettangolo arrotondato 28"/>
            <p:cNvSpPr/>
            <p:nvPr/>
          </p:nvSpPr>
          <p:spPr bwMode="auto">
            <a:xfrm>
              <a:off x="6012599" y="3315492"/>
              <a:ext cx="2833901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13326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7076" y="3533093"/>
              <a:ext cx="260065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5176" y="3509918"/>
              <a:ext cx="254132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8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621348" y="1298741"/>
            <a:ext cx="3737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Per risolvere l’equazione</a:t>
            </a:r>
            <a:endParaRPr lang="it-IT" altLang="it-IT" sz="2400" u="none" dirty="0"/>
          </a:p>
        </p:txBody>
      </p:sp>
      <p:sp>
        <p:nvSpPr>
          <p:cNvPr id="19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14846" y="2492896"/>
            <a:ext cx="443651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/>
              <a:defRPr/>
            </a:pPr>
            <a:r>
              <a:rPr lang="it-IT" altLang="it-IT" sz="2400" u="none" dirty="0" smtClean="0"/>
              <a:t>Riduci i due membri al mcd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5609482" y="908621"/>
            <a:ext cx="2274886" cy="1152227"/>
            <a:chOff x="4457354" y="908621"/>
            <a:chExt cx="2274886" cy="1152227"/>
          </a:xfrm>
        </p:grpSpPr>
        <p:sp>
          <p:nvSpPr>
            <p:cNvPr id="4" name="Rettangolo arrotondato 3"/>
            <p:cNvSpPr/>
            <p:nvPr/>
          </p:nvSpPr>
          <p:spPr bwMode="auto">
            <a:xfrm>
              <a:off x="4457354" y="908621"/>
              <a:ext cx="2274886" cy="1152227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sellaDiTesto 32"/>
                <p:cNvSpPr txBox="1"/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−3=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33" name="CasellaDiTes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652120" y="2371997"/>
                <a:ext cx="2505429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3(2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371997"/>
                <a:ext cx="2505429" cy="703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84532" y="3478609"/>
            <a:ext cx="5220564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2"/>
              <a:defRPr/>
            </a:pPr>
            <a:r>
              <a:rPr lang="it-IT" altLang="it-IT" sz="2400" u="none" dirty="0" smtClean="0"/>
              <a:t>Moltiplica i due membri </a:t>
            </a:r>
            <a:br>
              <a:rPr lang="it-IT" altLang="it-IT" sz="2400" u="none" dirty="0" smtClean="0"/>
            </a:br>
            <a:r>
              <a:rPr lang="it-IT" altLang="it-IT" sz="2400" u="none" dirty="0" smtClean="0"/>
              <a:t>per il mcd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72190" y="4681438"/>
            <a:ext cx="522056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3"/>
              <a:defRPr/>
            </a:pPr>
            <a:r>
              <a:rPr lang="it-IT" altLang="it-IT" sz="2400" u="none" dirty="0" smtClean="0"/>
              <a:t>Semplifica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sellaDiTesto 38"/>
              <p:cNvSpPr txBox="1"/>
              <p:nvPr/>
            </p:nvSpPr>
            <p:spPr>
              <a:xfrm>
                <a:off x="5512296" y="3432345"/>
                <a:ext cx="341606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3∗</m:t>
                      </m:r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=3∗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39" name="CasellaDiTes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96" y="3432345"/>
                <a:ext cx="3416063" cy="716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sellaDiTesto 39"/>
              <p:cNvSpPr txBox="1"/>
              <p:nvPr/>
            </p:nvSpPr>
            <p:spPr>
              <a:xfrm>
                <a:off x="5512295" y="4481176"/>
                <a:ext cx="3416063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3∗</m:t>
                      </m:r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=3∗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40" name="CasellaDiTes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95" y="4481176"/>
                <a:ext cx="3416063" cy="71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14846" y="5631631"/>
            <a:ext cx="522056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4"/>
              <a:defRPr/>
            </a:pPr>
            <a:r>
              <a:rPr lang="it-IT" altLang="it-IT" sz="2400" u="none" dirty="0" smtClean="0"/>
              <a:t>Esegui la moltiplicazione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sellaDiTesto 41"/>
              <p:cNvSpPr txBox="1"/>
              <p:nvPr/>
            </p:nvSpPr>
            <p:spPr>
              <a:xfrm>
                <a:off x="5564195" y="5631631"/>
                <a:ext cx="20790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−9=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42" name="CasellaDiTes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195" y="5631631"/>
                <a:ext cx="2079031" cy="369332"/>
              </a:xfrm>
              <a:prstGeom prst="rect">
                <a:avLst/>
              </a:prstGeom>
              <a:blipFill>
                <a:blip r:embed="rId6"/>
                <a:stretch>
                  <a:fillRect l="-2639" r="-2346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diritto 8"/>
          <p:cNvCxnSpPr/>
          <p:nvPr/>
        </p:nvCxnSpPr>
        <p:spPr bwMode="auto">
          <a:xfrm flipV="1">
            <a:off x="5512295" y="4681438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ttore diritto 42"/>
          <p:cNvCxnSpPr/>
          <p:nvPr/>
        </p:nvCxnSpPr>
        <p:spPr bwMode="auto">
          <a:xfrm flipV="1">
            <a:off x="6558648" y="4839543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ttore diritto 43"/>
          <p:cNvCxnSpPr/>
          <p:nvPr/>
        </p:nvCxnSpPr>
        <p:spPr bwMode="auto">
          <a:xfrm flipV="1">
            <a:off x="7628418" y="4681438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ttore diritto 44"/>
          <p:cNvCxnSpPr/>
          <p:nvPr/>
        </p:nvCxnSpPr>
        <p:spPr bwMode="auto">
          <a:xfrm flipV="1">
            <a:off x="8392615" y="4839543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/>
              <p:cNvSpPr txBox="1"/>
              <p:nvPr/>
            </p:nvSpPr>
            <p:spPr>
              <a:xfrm>
                <a:off x="5436096" y="4520153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CasellaDiTes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520153"/>
                <a:ext cx="197170" cy="276999"/>
              </a:xfrm>
              <a:prstGeom prst="rect">
                <a:avLst/>
              </a:prstGeom>
              <a:blipFill>
                <a:blip r:embed="rId7"/>
                <a:stretch>
                  <a:fillRect l="-25000" r="-25000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sellaDiTesto 47"/>
              <p:cNvSpPr txBox="1"/>
              <p:nvPr/>
            </p:nvSpPr>
            <p:spPr>
              <a:xfrm>
                <a:off x="6751094" y="5096217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CasellaDiTes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094" y="5096217"/>
                <a:ext cx="197170" cy="276999"/>
              </a:xfrm>
              <a:prstGeom prst="rect">
                <a:avLst/>
              </a:prstGeom>
              <a:blipFill>
                <a:blip r:embed="rId8"/>
                <a:stretch>
                  <a:fillRect l="-21212" r="-24242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sellaDiTesto 48"/>
              <p:cNvSpPr txBox="1"/>
              <p:nvPr/>
            </p:nvSpPr>
            <p:spPr>
              <a:xfrm>
                <a:off x="7524328" y="4538616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CasellaDiTes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38616"/>
                <a:ext cx="197170" cy="276999"/>
              </a:xfrm>
              <a:prstGeom prst="rect">
                <a:avLst/>
              </a:prstGeom>
              <a:blipFill>
                <a:blip r:embed="rId9"/>
                <a:stretch>
                  <a:fillRect l="-21212" r="-24242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sellaDiTesto 49"/>
              <p:cNvSpPr txBox="1"/>
              <p:nvPr/>
            </p:nvSpPr>
            <p:spPr>
              <a:xfrm>
                <a:off x="8604448" y="5096217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CasellaDiTes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448" y="5096217"/>
                <a:ext cx="197170" cy="276999"/>
              </a:xfrm>
              <a:prstGeom prst="rect">
                <a:avLst/>
              </a:prstGeom>
              <a:blipFill>
                <a:blip r:embed="rId10"/>
                <a:stretch>
                  <a:fillRect l="-21212" r="-24242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1626418" y="1822789"/>
            <a:ext cx="3017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segui le istruzioni:</a:t>
            </a:r>
            <a:endParaRPr lang="it-IT" altLang="it-IT" sz="2400" u="none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1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6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6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6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6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26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6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26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34" grpId="0"/>
      <p:bldP spid="35" grpId="0"/>
      <p:bldP spid="37" grpId="0"/>
      <p:bldP spid="39" grpId="0"/>
      <p:bldP spid="40" grpId="0"/>
      <p:bldP spid="41" grpId="0"/>
      <p:bldP spid="42" grpId="0"/>
      <p:bldP spid="47" grpId="0"/>
      <p:bldP spid="48" grpId="0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arrotondato 31"/>
          <p:cNvSpPr/>
          <p:nvPr/>
        </p:nvSpPr>
        <p:spPr bwMode="auto">
          <a:xfrm>
            <a:off x="2123728" y="5517232"/>
            <a:ext cx="1224309" cy="72008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14846" y="2492896"/>
            <a:ext cx="4436517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5"/>
              <a:defRPr/>
            </a:pPr>
            <a:r>
              <a:rPr lang="it-IT" altLang="it-IT" sz="2400" u="none" dirty="0" smtClean="0"/>
              <a:t>Porta i termini con la x al primo membro e i termini noti al secondo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97487" y="3952153"/>
            <a:ext cx="522056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6"/>
              <a:defRPr/>
            </a:pPr>
            <a:r>
              <a:rPr lang="it-IT" altLang="it-IT" sz="2400" u="none" dirty="0" smtClean="0"/>
              <a:t>Riduci i termini simili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114846" y="4755347"/>
            <a:ext cx="522056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7"/>
              <a:defRPr/>
            </a:pPr>
            <a:r>
              <a:rPr lang="it-IT" altLang="it-IT" sz="2400" u="none" dirty="0" smtClean="0"/>
              <a:t>Dividi entrambi i membri per 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14846" y="5631631"/>
            <a:ext cx="522056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8"/>
              <a:defRPr/>
            </a:pPr>
            <a:r>
              <a:rPr lang="it-IT" altLang="it-IT" sz="2400" u="none" dirty="0" smtClean="0"/>
              <a:t>Da cui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5530532" y="2837303"/>
                <a:ext cx="20790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=9+1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532" y="2837303"/>
                <a:ext cx="2079031" cy="369332"/>
              </a:xfrm>
              <a:prstGeom prst="rect">
                <a:avLst/>
              </a:prstGeom>
              <a:blipFill>
                <a:blip r:embed="rId2"/>
                <a:stretch>
                  <a:fillRect l="-2346" r="-2639" b="-65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5530532" y="3933056"/>
                <a:ext cx="11741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532" y="3933056"/>
                <a:ext cx="1174104" cy="369332"/>
              </a:xfrm>
              <a:prstGeom prst="rect">
                <a:avLst/>
              </a:prstGeom>
              <a:blipFill>
                <a:blip r:embed="rId3"/>
                <a:stretch>
                  <a:fillRect l="-5181" r="-5181"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/>
              <p:cNvSpPr txBox="1"/>
              <p:nvPr/>
            </p:nvSpPr>
            <p:spPr>
              <a:xfrm>
                <a:off x="5564314" y="4671870"/>
                <a:ext cx="122540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8" name="CasellaDiTes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314" y="4671870"/>
                <a:ext cx="1225400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2333104" y="5677797"/>
                <a:ext cx="834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104" y="5677797"/>
                <a:ext cx="834266" cy="369332"/>
              </a:xfrm>
              <a:prstGeom prst="rect">
                <a:avLst/>
              </a:prstGeom>
              <a:blipFill>
                <a:blip r:embed="rId5"/>
                <a:stretch>
                  <a:fillRect l="-3650" r="-6569" b="-65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po 20"/>
          <p:cNvGrpSpPr/>
          <p:nvPr/>
        </p:nvGrpSpPr>
        <p:grpSpPr>
          <a:xfrm>
            <a:off x="5609482" y="908621"/>
            <a:ext cx="2274886" cy="1152227"/>
            <a:chOff x="4457354" y="908621"/>
            <a:chExt cx="2274886" cy="1152227"/>
          </a:xfrm>
        </p:grpSpPr>
        <p:sp>
          <p:nvSpPr>
            <p:cNvPr id="22" name="Rettangolo arrotondato 21"/>
            <p:cNvSpPr/>
            <p:nvPr/>
          </p:nvSpPr>
          <p:spPr bwMode="auto">
            <a:xfrm>
              <a:off x="4457354" y="908621"/>
              <a:ext cx="2274886" cy="1152227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asellaDiTesto 22"/>
                <p:cNvSpPr txBox="1"/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−3=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23" name="CasellaDiTes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4" name="Connettore diritto 23"/>
          <p:cNvCxnSpPr/>
          <p:nvPr/>
        </p:nvCxnSpPr>
        <p:spPr bwMode="auto">
          <a:xfrm flipV="1">
            <a:off x="5554807" y="4623519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ttore diritto 24"/>
          <p:cNvCxnSpPr/>
          <p:nvPr/>
        </p:nvCxnSpPr>
        <p:spPr bwMode="auto">
          <a:xfrm flipV="1">
            <a:off x="5567709" y="5055567"/>
            <a:ext cx="258037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ttore diritto 25"/>
          <p:cNvCxnSpPr/>
          <p:nvPr/>
        </p:nvCxnSpPr>
        <p:spPr bwMode="auto">
          <a:xfrm flipV="1">
            <a:off x="6441028" y="4581128"/>
            <a:ext cx="258037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ttore diritto 26"/>
          <p:cNvCxnSpPr/>
          <p:nvPr/>
        </p:nvCxnSpPr>
        <p:spPr bwMode="auto">
          <a:xfrm flipV="1">
            <a:off x="6444208" y="5055567"/>
            <a:ext cx="258037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5382942" y="4592161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942" y="4592161"/>
                <a:ext cx="197170" cy="276999"/>
              </a:xfrm>
              <a:prstGeom prst="rect">
                <a:avLst/>
              </a:prstGeom>
              <a:blipFill>
                <a:blip r:embed="rId7"/>
                <a:stretch>
                  <a:fillRect l="-21875" r="-28125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5364088" y="5229200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229200"/>
                <a:ext cx="197170" cy="276999"/>
              </a:xfrm>
              <a:prstGeom prst="rect">
                <a:avLst/>
              </a:prstGeom>
              <a:blipFill>
                <a:blip r:embed="rId8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/>
              <p:cNvSpPr txBox="1"/>
              <p:nvPr/>
            </p:nvSpPr>
            <p:spPr>
              <a:xfrm>
                <a:off x="6660232" y="5229200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CasellaDiTes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5229200"/>
                <a:ext cx="197170" cy="276999"/>
              </a:xfrm>
              <a:prstGeom prst="rect">
                <a:avLst/>
              </a:prstGeom>
              <a:blipFill>
                <a:blip r:embed="rId9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/>
              <p:cNvSpPr txBox="1"/>
              <p:nvPr/>
            </p:nvSpPr>
            <p:spPr>
              <a:xfrm>
                <a:off x="6722690" y="4594976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asellaDiTes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690" y="4594976"/>
                <a:ext cx="197170" cy="276999"/>
              </a:xfrm>
              <a:prstGeom prst="rect">
                <a:avLst/>
              </a:prstGeom>
              <a:blipFill>
                <a:blip r:embed="rId10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621348" y="1298741"/>
            <a:ext cx="3737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Per risolvere l’equazione</a:t>
            </a:r>
            <a:endParaRPr lang="it-IT" altLang="it-IT" sz="2400" u="none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11560" y="1822789"/>
            <a:ext cx="3017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segui le istruzioni:</a:t>
            </a:r>
            <a:endParaRPr lang="it-IT" altLang="it-IT" sz="2400" u="none" dirty="0"/>
          </a:p>
        </p:txBody>
      </p:sp>
    </p:spTree>
    <p:extLst>
      <p:ext uri="{BB962C8B-B14F-4D97-AF65-F5344CB8AC3E}">
        <p14:creationId xmlns:p14="http://schemas.microsoft.com/office/powerpoint/2010/main" val="2229481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7" grpId="0"/>
      <p:bldP spid="10" grpId="0"/>
      <p:bldP spid="11" grpId="0"/>
      <p:bldP spid="14" grpId="0"/>
      <p:bldP spid="16" grpId="0"/>
      <p:bldP spid="17" grpId="0"/>
      <p:bldP spid="18" grpId="0"/>
      <p:bldP spid="19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sellaDiTesto 53"/>
              <p:cNvSpPr txBox="1"/>
              <p:nvPr/>
            </p:nvSpPr>
            <p:spPr>
              <a:xfrm>
                <a:off x="1619250" y="5075948"/>
                <a:ext cx="6583469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−6(2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−12∙1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54" name="CasellaDiTesto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50" y="5075948"/>
                <a:ext cx="6583469" cy="7143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 dirty="0">
                <a:solidFill>
                  <a:srgbClr val="009900"/>
                </a:solidFill>
              </a:rPr>
              <a:t>Come si risolvono le equazioni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5335411" y="908621"/>
            <a:ext cx="3739598" cy="1152227"/>
            <a:chOff x="5335411" y="908621"/>
            <a:chExt cx="3739598" cy="1152227"/>
          </a:xfrm>
        </p:grpSpPr>
        <p:sp>
          <p:nvSpPr>
            <p:cNvPr id="25" name="Rettangolo arrotondato 24"/>
            <p:cNvSpPr/>
            <p:nvPr/>
          </p:nvSpPr>
          <p:spPr bwMode="auto">
            <a:xfrm>
              <a:off x="5335411" y="908621"/>
              <a:ext cx="3739598" cy="1152227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asellaDiTesto 25"/>
                <p:cNvSpPr txBox="1"/>
                <p:nvPr/>
              </p:nvSpPr>
              <p:spPr>
                <a:xfrm>
                  <a:off x="5422417" y="1187651"/>
                  <a:ext cx="3612336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26" name="CasellaDiTes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2417" y="1187651"/>
                  <a:ext cx="3612336" cy="69384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621348" y="1298741"/>
            <a:ext cx="3737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Per risolvere l’equazione</a:t>
            </a:r>
            <a:endParaRPr lang="it-IT" altLang="it-IT" sz="2400" u="none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1626418" y="1822789"/>
            <a:ext cx="3017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segui le istruzioni:</a:t>
            </a:r>
            <a:endParaRPr lang="it-IT" altLang="it-IT" sz="2400" u="none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14846" y="2492896"/>
            <a:ext cx="443651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/>
              <a:defRPr/>
            </a:pPr>
            <a:r>
              <a:rPr lang="it-IT" altLang="it-IT" sz="2400" u="none" dirty="0" smtClean="0"/>
              <a:t>Riduci i due membri al mcd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sellaDiTesto 38"/>
              <p:cNvSpPr txBox="1"/>
              <p:nvPr/>
            </p:nvSpPr>
            <p:spPr>
              <a:xfrm>
                <a:off x="3050672" y="3109492"/>
                <a:ext cx="5457007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b="0" i="1" u="none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−6(2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−12∙1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39" name="CasellaDiTes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672" y="3109492"/>
                <a:ext cx="5457007" cy="714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109662" y="4248531"/>
            <a:ext cx="8134746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2"/>
              <a:defRPr/>
            </a:pPr>
            <a:r>
              <a:rPr lang="it-IT" altLang="it-IT" sz="2400" u="none" dirty="0" smtClean="0"/>
              <a:t>Moltiplica entrambi i membri per il mcd e semplifica</a:t>
            </a:r>
          </a:p>
        </p:txBody>
      </p:sp>
      <p:cxnSp>
        <p:nvCxnSpPr>
          <p:cNvPr id="46" name="Connettore diritto 45"/>
          <p:cNvCxnSpPr/>
          <p:nvPr/>
        </p:nvCxnSpPr>
        <p:spPr bwMode="auto">
          <a:xfrm flipV="1">
            <a:off x="3131840" y="5487615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ttore diritto 46"/>
          <p:cNvCxnSpPr/>
          <p:nvPr/>
        </p:nvCxnSpPr>
        <p:spPr bwMode="auto">
          <a:xfrm flipV="1">
            <a:off x="5004048" y="5271591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ttore diritto 47"/>
          <p:cNvCxnSpPr/>
          <p:nvPr/>
        </p:nvCxnSpPr>
        <p:spPr bwMode="auto">
          <a:xfrm flipV="1">
            <a:off x="6516216" y="5468236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ttore diritto 48"/>
          <p:cNvCxnSpPr/>
          <p:nvPr/>
        </p:nvCxnSpPr>
        <p:spPr bwMode="auto">
          <a:xfrm flipV="1">
            <a:off x="7740352" y="5271591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sellaDiTesto 49"/>
              <p:cNvSpPr txBox="1"/>
              <p:nvPr/>
            </p:nvSpPr>
            <p:spPr>
              <a:xfrm>
                <a:off x="5107193" y="4995718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CasellaDiTes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193" y="4995718"/>
                <a:ext cx="197170" cy="276999"/>
              </a:xfrm>
              <a:prstGeom prst="rect">
                <a:avLst/>
              </a:prstGeom>
              <a:blipFill>
                <a:blip r:embed="rId6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sellaDiTesto 50"/>
              <p:cNvSpPr txBox="1"/>
              <p:nvPr/>
            </p:nvSpPr>
            <p:spPr>
              <a:xfrm>
                <a:off x="3337469" y="5689625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CasellaDiTesto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469" y="5689625"/>
                <a:ext cx="197170" cy="276999"/>
              </a:xfrm>
              <a:prstGeom prst="rect">
                <a:avLst/>
              </a:prstGeom>
              <a:blipFill>
                <a:blip r:embed="rId7"/>
                <a:stretch>
                  <a:fillRect l="-21212" r="-24242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sellaDiTesto 51"/>
              <p:cNvSpPr txBox="1"/>
              <p:nvPr/>
            </p:nvSpPr>
            <p:spPr>
              <a:xfrm>
                <a:off x="6904018" y="5629850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CasellaDiTes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018" y="5629850"/>
                <a:ext cx="197170" cy="276999"/>
              </a:xfrm>
              <a:prstGeom prst="rect">
                <a:avLst/>
              </a:prstGeom>
              <a:blipFill>
                <a:blip r:embed="rId8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sellaDiTesto 52"/>
              <p:cNvSpPr txBox="1"/>
              <p:nvPr/>
            </p:nvSpPr>
            <p:spPr>
              <a:xfrm>
                <a:off x="8096950" y="5050673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CasellaDiTesto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950" y="5050673"/>
                <a:ext cx="197170" cy="276999"/>
              </a:xfrm>
              <a:prstGeom prst="rect">
                <a:avLst/>
              </a:prstGeom>
              <a:blipFill>
                <a:blip r:embed="rId9"/>
                <a:stretch>
                  <a:fillRect l="-21212" r="-24242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013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5" grpId="0"/>
      <p:bldP spid="36" grpId="0"/>
      <p:bldP spid="38" grpId="0"/>
      <p:bldP spid="39" grpId="0"/>
      <p:bldP spid="40" grpId="0"/>
      <p:bldP spid="50" grpId="0"/>
      <p:bldP spid="51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5335411" y="908621"/>
            <a:ext cx="3739598" cy="1152227"/>
            <a:chOff x="5335411" y="908621"/>
            <a:chExt cx="3739598" cy="1152227"/>
          </a:xfrm>
        </p:grpSpPr>
        <p:sp>
          <p:nvSpPr>
            <p:cNvPr id="7" name="Rettangolo arrotondato 6"/>
            <p:cNvSpPr/>
            <p:nvPr/>
          </p:nvSpPr>
          <p:spPr bwMode="auto">
            <a:xfrm>
              <a:off x="5335411" y="908621"/>
              <a:ext cx="3739598" cy="1152227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asellaDiTesto 7"/>
                <p:cNvSpPr txBox="1"/>
                <p:nvPr/>
              </p:nvSpPr>
              <p:spPr>
                <a:xfrm>
                  <a:off x="5422417" y="1187651"/>
                  <a:ext cx="3612336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8" name="CasellaDiTes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2417" y="1187651"/>
                  <a:ext cx="3612336" cy="69384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621348" y="1298741"/>
            <a:ext cx="3737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Per risolvere l’equazione</a:t>
            </a:r>
            <a:endParaRPr lang="it-IT" altLang="it-IT" sz="2400" u="none" dirty="0"/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611560" y="1822789"/>
            <a:ext cx="3017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segui le istruzioni:</a:t>
            </a:r>
            <a:endParaRPr lang="it-IT" altLang="it-IT" sz="2400" u="none" dirty="0"/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7652" y="2614429"/>
            <a:ext cx="8418803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3"/>
              <a:defRPr/>
            </a:pPr>
            <a:r>
              <a:rPr lang="it-IT" altLang="it-IT" sz="2400" u="none" dirty="0" smtClean="0"/>
              <a:t>Al primo membro applica la proprietà distributiva, nel secondo moltiplica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229910" y="4485494"/>
            <a:ext cx="866257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4"/>
              <a:defRPr/>
            </a:pPr>
            <a:r>
              <a:rPr lang="it-IT" altLang="it-IT" sz="2400" u="none" dirty="0" smtClean="0"/>
              <a:t>Porta i termini con la x al primo membro e i termini noti al secondo e riduci i termini simili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/>
              <p:cNvSpPr txBox="1"/>
              <p:nvPr/>
            </p:nvSpPr>
            <p:spPr>
              <a:xfrm>
                <a:off x="2139780" y="3951414"/>
                <a:ext cx="41733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−12−12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+6=9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8" name="CasellaDiTes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780" y="3951414"/>
                <a:ext cx="4173387" cy="369332"/>
              </a:xfrm>
              <a:prstGeom prst="rect">
                <a:avLst/>
              </a:prstGeom>
              <a:blipFill>
                <a:blip r:embed="rId4"/>
                <a:stretch>
                  <a:fillRect l="-876" r="-1168" b="-655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2164055" y="5435932"/>
                <a:ext cx="44699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=−12+12 −6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055" y="5435932"/>
                <a:ext cx="4469942" cy="369332"/>
              </a:xfrm>
              <a:prstGeom prst="rect">
                <a:avLst/>
              </a:prstGeom>
              <a:blipFill>
                <a:blip r:embed="rId5"/>
                <a:stretch>
                  <a:fillRect l="-955" r="-955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336407" y="6063679"/>
            <a:ext cx="190885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5"/>
              <a:defRPr/>
            </a:pPr>
            <a:r>
              <a:rPr lang="it-IT" altLang="it-IT" sz="2400" u="none" dirty="0" smtClean="0"/>
              <a:t>ottieni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sellaDiTesto 29"/>
              <p:cNvSpPr txBox="1"/>
              <p:nvPr/>
            </p:nvSpPr>
            <p:spPr>
              <a:xfrm>
                <a:off x="2245260" y="6134761"/>
                <a:ext cx="14626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30" name="CasellaDiTes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260" y="6134761"/>
                <a:ext cx="1462644" cy="369332"/>
              </a:xfrm>
              <a:prstGeom prst="rect">
                <a:avLst/>
              </a:prstGeom>
              <a:blipFill>
                <a:blip r:embed="rId6"/>
                <a:stretch>
                  <a:fillRect r="-4167"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asellaDiTesto 30"/>
              <p:cNvSpPr txBox="1"/>
              <p:nvPr/>
            </p:nvSpPr>
            <p:spPr>
              <a:xfrm>
                <a:off x="1763688" y="3419708"/>
                <a:ext cx="52155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0" i="1" u="none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it-IT" b="0" i="1" u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it-IT" b="0" i="1" u="none" smtClean="0">
                        <a:latin typeface="Cambria Math" panose="02040503050406030204" pitchFamily="18" charset="0"/>
                      </a:rPr>
                      <m:t>−6</m:t>
                    </m:r>
                    <m:d>
                      <m:dPr>
                        <m:ctrlPr>
                          <a:rPr lang="it-IT" b="0" i="1" u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b="0" i="1" u="none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b="0" u="none" dirty="0" smtClean="0"/>
                  <a:t> </a:t>
                </a:r>
                <a14:m>
                  <m:oMath xmlns:m="http://schemas.openxmlformats.org/officeDocument/2006/math">
                    <m:r>
                      <a:rPr lang="it-IT" b="0" i="1" u="none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it-IT" b="0" i="1" u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  <m:r>
                      <a:rPr lang="it-IT" b="0" i="1" u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b="0" i="1" u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−12∙1</m:t>
                    </m:r>
                  </m:oMath>
                </a14:m>
                <a:endParaRPr lang="it-IT" u="none" dirty="0"/>
              </a:p>
            </p:txBody>
          </p:sp>
        </mc:Choice>
        <mc:Fallback xmlns="">
          <p:sp>
            <p:nvSpPr>
              <p:cNvPr id="31" name="CasellaDiTes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419708"/>
                <a:ext cx="5215530" cy="369332"/>
              </a:xfrm>
              <a:prstGeom prst="rect">
                <a:avLst/>
              </a:prstGeom>
              <a:blipFill>
                <a:blip r:embed="rId7"/>
                <a:stretch>
                  <a:fillRect l="-1986" r="-1168" b="-491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02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5335411" y="908621"/>
            <a:ext cx="3739598" cy="1152227"/>
            <a:chOff x="5335411" y="908621"/>
            <a:chExt cx="3739598" cy="1152227"/>
          </a:xfrm>
        </p:grpSpPr>
        <p:sp>
          <p:nvSpPr>
            <p:cNvPr id="7" name="Rettangolo arrotondato 6"/>
            <p:cNvSpPr/>
            <p:nvPr/>
          </p:nvSpPr>
          <p:spPr bwMode="auto">
            <a:xfrm>
              <a:off x="5335411" y="908621"/>
              <a:ext cx="3739598" cy="1152227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asellaDiTesto 7"/>
                <p:cNvSpPr txBox="1"/>
                <p:nvPr/>
              </p:nvSpPr>
              <p:spPr>
                <a:xfrm>
                  <a:off x="5422417" y="1187651"/>
                  <a:ext cx="3612336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8" name="CasellaDiTes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2417" y="1187651"/>
                  <a:ext cx="3612336" cy="69384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621348" y="1298741"/>
            <a:ext cx="3737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Per risolvere l’equazione</a:t>
            </a:r>
            <a:endParaRPr lang="it-IT" altLang="it-IT" sz="2400" u="none" dirty="0"/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611560" y="1822789"/>
            <a:ext cx="3017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segui le istruzioni:</a:t>
            </a:r>
            <a:endParaRPr lang="it-IT" altLang="it-IT" sz="2400" u="none" dirty="0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82800" y="2648166"/>
            <a:ext cx="633047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6"/>
              <a:defRPr/>
            </a:pPr>
            <a:r>
              <a:rPr lang="it-IT" altLang="it-IT" sz="2400" u="none" dirty="0" smtClean="0"/>
              <a:t>Moltiplica entrambi i membri per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611712" y="3413938"/>
                <a:ext cx="314737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i="1" u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(−1)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=−6</m:t>
                      </m:r>
                      <m:r>
                        <a:rPr lang="it-IT" i="1" u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(−1)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12" y="3413938"/>
                <a:ext cx="3147374" cy="369332"/>
              </a:xfrm>
              <a:prstGeom prst="rect">
                <a:avLst/>
              </a:prstGeom>
              <a:blipFill>
                <a:blip r:embed="rId3"/>
                <a:stretch>
                  <a:fillRect l="-774" r="-3868" b="-344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187897" y="5356983"/>
            <a:ext cx="134314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None/>
              <a:defRPr/>
            </a:pPr>
            <a:r>
              <a:rPr lang="it-IT" altLang="it-IT" sz="2400" u="none" dirty="0"/>
              <a:t>d</a:t>
            </a:r>
            <a:r>
              <a:rPr lang="it-IT" altLang="it-IT" sz="2400" u="none" dirty="0" smtClean="0"/>
              <a:t>a cui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/>
              <p:cNvSpPr txBox="1"/>
              <p:nvPr/>
            </p:nvSpPr>
            <p:spPr>
              <a:xfrm>
                <a:off x="5598163" y="3764131"/>
                <a:ext cx="10041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18" name="CasellaDiTes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163" y="3764131"/>
                <a:ext cx="1004186" cy="369332"/>
              </a:xfrm>
              <a:prstGeom prst="rect">
                <a:avLst/>
              </a:prstGeom>
              <a:blipFill>
                <a:blip r:embed="rId4"/>
                <a:stretch>
                  <a:fillRect l="-6061" r="-6061"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200540" y="4431684"/>
            <a:ext cx="633047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7"/>
              <a:defRPr/>
            </a:pPr>
            <a:r>
              <a:rPr lang="it-IT" altLang="it-IT" sz="2400" u="none" dirty="0" smtClean="0"/>
              <a:t>Dividi entrambi i membri per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/>
              <p:cNvSpPr txBox="1"/>
              <p:nvPr/>
            </p:nvSpPr>
            <p:spPr>
              <a:xfrm>
                <a:off x="2782645" y="5241187"/>
                <a:ext cx="100418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t-IT" b="0" i="1" u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it-IT" b="0" i="1" u="none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it-IT" u="none" dirty="0"/>
              </a:p>
            </p:txBody>
          </p:sp>
        </mc:Choice>
        <mc:Fallback xmlns=""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645" y="5241187"/>
                <a:ext cx="1004185" cy="701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po 25"/>
          <p:cNvGrpSpPr/>
          <p:nvPr/>
        </p:nvGrpSpPr>
        <p:grpSpPr>
          <a:xfrm>
            <a:off x="5422417" y="5085184"/>
            <a:ext cx="1309823" cy="1008112"/>
            <a:chOff x="5422417" y="5085184"/>
            <a:chExt cx="1309823" cy="1008112"/>
          </a:xfrm>
        </p:grpSpPr>
        <p:sp>
          <p:nvSpPr>
            <p:cNvPr id="25" name="Rettangolo arrotondato 24"/>
            <p:cNvSpPr/>
            <p:nvPr/>
          </p:nvSpPr>
          <p:spPr bwMode="auto">
            <a:xfrm>
              <a:off x="5422417" y="5085184"/>
              <a:ext cx="1309823" cy="1008112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asellaDiTesto 22"/>
                <p:cNvSpPr txBox="1"/>
                <p:nvPr/>
              </p:nvSpPr>
              <p:spPr>
                <a:xfrm>
                  <a:off x="5545137" y="5212227"/>
                  <a:ext cx="834266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23" name="CasellaDiTes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5137" y="5212227"/>
                  <a:ext cx="834266" cy="69384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191402" y="3676771"/>
            <a:ext cx="190885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None/>
              <a:defRPr/>
            </a:pPr>
            <a:r>
              <a:rPr lang="it-IT" altLang="it-IT" sz="2400" u="none" dirty="0" smtClean="0"/>
              <a:t>ottieni</a:t>
            </a:r>
          </a:p>
        </p:txBody>
      </p:sp>
      <p:cxnSp>
        <p:nvCxnSpPr>
          <p:cNvPr id="20" name="Connettore diritto 19"/>
          <p:cNvCxnSpPr/>
          <p:nvPr/>
        </p:nvCxnSpPr>
        <p:spPr bwMode="auto">
          <a:xfrm flipV="1">
            <a:off x="2768549" y="5212227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sellaDiTesto 20"/>
              <p:cNvSpPr txBox="1"/>
              <p:nvPr/>
            </p:nvSpPr>
            <p:spPr>
              <a:xfrm>
                <a:off x="2608604" y="5079984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CasellaDiTes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604" y="5079984"/>
                <a:ext cx="197170" cy="276999"/>
              </a:xfrm>
              <a:prstGeom prst="rect">
                <a:avLst/>
              </a:prstGeom>
              <a:blipFill>
                <a:blip r:embed="rId7"/>
                <a:stretch>
                  <a:fillRect l="-25000" r="-25000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nettore diritto 26"/>
          <p:cNvCxnSpPr/>
          <p:nvPr/>
        </p:nvCxnSpPr>
        <p:spPr bwMode="auto">
          <a:xfrm flipV="1">
            <a:off x="2837431" y="5631631"/>
            <a:ext cx="283841" cy="46166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asellaDiTesto 27"/>
              <p:cNvSpPr txBox="1"/>
              <p:nvPr/>
            </p:nvSpPr>
            <p:spPr>
              <a:xfrm>
                <a:off x="2646638" y="5927843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1800" u="non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638" y="5927843"/>
                <a:ext cx="197170" cy="276999"/>
              </a:xfrm>
              <a:prstGeom prst="rect">
                <a:avLst/>
              </a:prstGeom>
              <a:blipFill>
                <a:blip r:embed="rId8"/>
                <a:stretch>
                  <a:fillRect l="-21212" r="-24242" b="-86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7450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19" grpId="0"/>
      <p:bldP spid="22" grpId="0"/>
      <p:bldP spid="24" grpId="0"/>
      <p:bldP spid="21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 dirty="0" smtClean="0">
                <a:solidFill>
                  <a:srgbClr val="009900"/>
                </a:solidFill>
              </a:rPr>
              <a:t>Verifica delle equazioni</a:t>
            </a:r>
            <a:endParaRPr lang="it-IT" altLang="it-IT" sz="2400" u="none" dirty="0">
              <a:solidFill>
                <a:srgbClr val="009900"/>
              </a:solidFill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611560" y="1298741"/>
            <a:ext cx="78488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Per sapere se il risultato di un’equazione è quello esatto basta sostituire all’incognita il valore trovato e controllare che l’uguaglianza sia vera. Per far ciò possiamo operare separatamente,  prima col primo membro e poi col secondo.</a:t>
            </a:r>
            <a:endParaRPr lang="it-IT" altLang="it-IT" sz="2400" u="none" dirty="0"/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640930" y="4090330"/>
            <a:ext cx="504056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None/>
              <a:defRPr/>
            </a:pPr>
            <a:r>
              <a:rPr lang="it-IT" altLang="it-IT" sz="2400" u="none" dirty="0" smtClean="0"/>
              <a:t>L’equazione risolta in precedenza</a:t>
            </a:r>
            <a:endParaRPr lang="it-IT" altLang="it-IT" sz="2400" u="none" dirty="0" smtClean="0"/>
          </a:p>
        </p:txBody>
      </p:sp>
      <p:grpSp>
        <p:nvGrpSpPr>
          <p:cNvPr id="12" name="Gruppo 11"/>
          <p:cNvGrpSpPr/>
          <p:nvPr/>
        </p:nvGrpSpPr>
        <p:grpSpPr>
          <a:xfrm>
            <a:off x="5681490" y="3699861"/>
            <a:ext cx="2274886" cy="1152227"/>
            <a:chOff x="4457354" y="908621"/>
            <a:chExt cx="2274886" cy="1152227"/>
          </a:xfrm>
        </p:grpSpPr>
        <p:sp>
          <p:nvSpPr>
            <p:cNvPr id="13" name="Rettangolo arrotondato 12"/>
            <p:cNvSpPr/>
            <p:nvPr/>
          </p:nvSpPr>
          <p:spPr bwMode="auto">
            <a:xfrm>
              <a:off x="4457354" y="908621"/>
              <a:ext cx="2274886" cy="1152227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asellaDiTesto 13"/>
                <p:cNvSpPr txBox="1"/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−3=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23" name="CasellaDiTes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640930" y="5243020"/>
            <a:ext cx="288031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None/>
              <a:defRPr/>
            </a:pPr>
            <a:r>
              <a:rPr lang="it-IT" altLang="it-IT" sz="2400" u="none" dirty="0" smtClean="0"/>
              <a:t>Ha come soluzione</a:t>
            </a:r>
            <a:endParaRPr lang="it-IT" altLang="it-IT" sz="2400" u="none" dirty="0" smtClean="0"/>
          </a:p>
        </p:txBody>
      </p:sp>
      <p:grpSp>
        <p:nvGrpSpPr>
          <p:cNvPr id="19" name="Gruppo 18"/>
          <p:cNvGrpSpPr/>
          <p:nvPr/>
        </p:nvGrpSpPr>
        <p:grpSpPr>
          <a:xfrm>
            <a:off x="3521249" y="5157192"/>
            <a:ext cx="1224309" cy="720080"/>
            <a:chOff x="3203848" y="5157192"/>
            <a:chExt cx="1224309" cy="720080"/>
          </a:xfrm>
        </p:grpSpPr>
        <p:sp>
          <p:nvSpPr>
            <p:cNvPr id="17" name="Rettangolo arrotondato 16"/>
            <p:cNvSpPr/>
            <p:nvPr/>
          </p:nvSpPr>
          <p:spPr bwMode="auto">
            <a:xfrm>
              <a:off x="3203848" y="5157192"/>
              <a:ext cx="1224309" cy="72008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CasellaDiTesto 17"/>
                <p:cNvSpPr txBox="1"/>
                <p:nvPr/>
              </p:nvSpPr>
              <p:spPr>
                <a:xfrm>
                  <a:off x="3413224" y="5317757"/>
                  <a:ext cx="834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=2</m:t>
                        </m:r>
                      </m:oMath>
                    </m:oMathPara>
                  </a14:m>
                  <a:endParaRPr lang="it-IT" u="none" dirty="0"/>
                </a:p>
              </p:txBody>
            </p:sp>
          </mc:Choice>
          <mc:Fallback>
            <p:sp>
              <p:nvSpPr>
                <p:cNvPr id="18" name="CasellaDiTes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3224" y="5317757"/>
                  <a:ext cx="834266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3650" r="-6569" b="-655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58059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1619250" y="1275816"/>
            <a:ext cx="2274886" cy="1152227"/>
            <a:chOff x="4457354" y="908621"/>
            <a:chExt cx="2274886" cy="1152227"/>
          </a:xfrm>
        </p:grpSpPr>
        <p:sp>
          <p:nvSpPr>
            <p:cNvPr id="5" name="Rettangolo arrotondato 4"/>
            <p:cNvSpPr/>
            <p:nvPr/>
          </p:nvSpPr>
          <p:spPr bwMode="auto">
            <a:xfrm>
              <a:off x="4457354" y="908621"/>
              <a:ext cx="2274886" cy="1152227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asellaDiTesto 5"/>
                <p:cNvSpPr txBox="1"/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−3= </m:t>
                        </m:r>
                        <m:f>
                          <m:fPr>
                            <m:ctrlP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b="0" i="1" u="none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it-IT" u="none" dirty="0"/>
                </a:p>
              </p:txBody>
            </p:sp>
          </mc:Choice>
          <mc:Fallback xmlns="">
            <p:sp>
              <p:nvSpPr>
                <p:cNvPr id="23" name="CasellaDiTes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354" y="1127618"/>
                  <a:ext cx="2146357" cy="69147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uppo 6"/>
          <p:cNvGrpSpPr/>
          <p:nvPr/>
        </p:nvGrpSpPr>
        <p:grpSpPr>
          <a:xfrm>
            <a:off x="6347347" y="1576450"/>
            <a:ext cx="1224309" cy="720080"/>
            <a:chOff x="3203848" y="5157192"/>
            <a:chExt cx="1224309" cy="720080"/>
          </a:xfrm>
        </p:grpSpPr>
        <p:sp>
          <p:nvSpPr>
            <p:cNvPr id="8" name="Rettangolo arrotondato 7"/>
            <p:cNvSpPr/>
            <p:nvPr/>
          </p:nvSpPr>
          <p:spPr bwMode="auto">
            <a:xfrm>
              <a:off x="3203848" y="5157192"/>
              <a:ext cx="1224309" cy="72008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CasellaDiTesto 8"/>
                <p:cNvSpPr txBox="1"/>
                <p:nvPr/>
              </p:nvSpPr>
              <p:spPr>
                <a:xfrm>
                  <a:off x="3413224" y="5317757"/>
                  <a:ext cx="834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b="0" i="1" u="none" smtClean="0">
                            <a:latin typeface="Cambria Math" panose="02040503050406030204" pitchFamily="18" charset="0"/>
                          </a:rPr>
                          <m:t>=2</m:t>
                        </m:r>
                      </m:oMath>
                    </m:oMathPara>
                  </a14:m>
                  <a:endParaRPr lang="it-IT" u="none" dirty="0"/>
                </a:p>
              </p:txBody>
            </p:sp>
          </mc:Choice>
          <mc:Fallback>
            <p:sp>
              <p:nvSpPr>
                <p:cNvPr id="9" name="CasellaDiTes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3224" y="5317757"/>
                  <a:ext cx="834266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3676" r="-7353" b="-4918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362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 dirty="0" smtClean="0">
                <a:solidFill>
                  <a:srgbClr val="009900"/>
                </a:solidFill>
              </a:rPr>
              <a:t>Verifica delle equazioni</a:t>
            </a:r>
            <a:endParaRPr lang="it-IT" altLang="it-IT" sz="2400" u="none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ella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524637"/>
                  </p:ext>
                </p:extLst>
              </p:nvPr>
            </p:nvGraphicFramePr>
            <p:xfrm>
              <a:off x="1475656" y="2850997"/>
              <a:ext cx="6096000" cy="31702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84796433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574893102"/>
                        </a:ext>
                      </a:extLst>
                    </a:gridCol>
                  </a:tblGrid>
                  <a:tr h="409821">
                    <a:tc>
                      <a:txBody>
                        <a:bodyPr/>
                        <a:lstStyle/>
                        <a:p>
                          <a:r>
                            <a:rPr lang="it-IT" dirty="0" smtClean="0">
                              <a:solidFill>
                                <a:schemeClr val="tx1"/>
                              </a:solidFill>
                            </a:rPr>
                            <a:t>1* Membro</a:t>
                          </a:r>
                          <a:endParaRPr lang="it-I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 smtClean="0">
                              <a:solidFill>
                                <a:schemeClr val="tx1"/>
                              </a:solidFill>
                            </a:rPr>
                            <a:t>2° Membro</a:t>
                          </a:r>
                          <a:endParaRPr lang="it-I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934771"/>
                      </a:ext>
                    </a:extLst>
                  </a:tr>
                  <a:tr h="9451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it-IT" sz="24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24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8199530"/>
                      </a:ext>
                    </a:extLst>
                  </a:tr>
                  <a:tr h="95492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it-IT" sz="24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24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1156321"/>
                      </a:ext>
                    </a:extLst>
                  </a:tr>
                  <a:tr h="86041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it-IT" sz="24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it-IT" sz="2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it-IT" sz="24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60220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ella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524637"/>
                  </p:ext>
                </p:extLst>
              </p:nvPr>
            </p:nvGraphicFramePr>
            <p:xfrm>
              <a:off x="1475656" y="2850997"/>
              <a:ext cx="6096000" cy="31702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84796433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574893102"/>
                        </a:ext>
                      </a:extLst>
                    </a:gridCol>
                  </a:tblGrid>
                  <a:tr h="409821">
                    <a:tc>
                      <a:txBody>
                        <a:bodyPr/>
                        <a:lstStyle/>
                        <a:p>
                          <a:r>
                            <a:rPr lang="it-IT" dirty="0" smtClean="0">
                              <a:solidFill>
                                <a:schemeClr val="tx1"/>
                              </a:solidFill>
                            </a:rPr>
                            <a:t>1* Membro</a:t>
                          </a:r>
                          <a:endParaRPr lang="it-I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t-IT" dirty="0" smtClean="0">
                              <a:solidFill>
                                <a:schemeClr val="tx1"/>
                              </a:solidFill>
                            </a:rPr>
                            <a:t>2° Membro</a:t>
                          </a:r>
                          <a:endParaRPr lang="it-I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934771"/>
                      </a:ext>
                    </a:extLst>
                  </a:tr>
                  <a:tr h="945132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8"/>
                          <a:stretch>
                            <a:fillRect l="-200" t="-46154" r="-100599" b="-1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8"/>
                          <a:stretch>
                            <a:fillRect l="-100400" t="-46154" r="-800" b="-1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8199530"/>
                      </a:ext>
                    </a:extLst>
                  </a:tr>
                  <a:tr h="954925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8"/>
                          <a:stretch>
                            <a:fillRect l="-200" t="-145223" r="-100599" b="-91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8"/>
                          <a:stretch>
                            <a:fillRect l="-100400" t="-145223" r="-800" b="-910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1156321"/>
                      </a:ext>
                    </a:extLst>
                  </a:tr>
                  <a:tr h="860413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8"/>
                          <a:stretch>
                            <a:fillRect l="-200" t="-273050" r="-100599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>
                        <a:blipFill>
                          <a:blip r:embed="rId8"/>
                          <a:stretch>
                            <a:fillRect l="-100400" t="-273050" r="-800" b="-14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0220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4572762" y="1676155"/>
            <a:ext cx="174249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None/>
              <a:defRPr/>
            </a:pPr>
            <a:r>
              <a:rPr lang="it-IT" altLang="it-IT" sz="2400" u="none" dirty="0" smtClean="0"/>
              <a:t> soluzione:</a:t>
            </a:r>
            <a:endParaRPr lang="it-IT" altLang="it-IT" sz="2400" u="none" dirty="0" smtClean="0"/>
          </a:p>
        </p:txBody>
      </p:sp>
      <p:sp>
        <p:nvSpPr>
          <p:cNvPr id="15" name="Rettangolo 14"/>
          <p:cNvSpPr/>
          <p:nvPr/>
        </p:nvSpPr>
        <p:spPr bwMode="auto">
          <a:xfrm>
            <a:off x="2195736" y="4221088"/>
            <a:ext cx="1368152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2195736" y="5150289"/>
            <a:ext cx="1368152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5364087" y="4235416"/>
            <a:ext cx="1192635" cy="7777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 bwMode="auto">
          <a:xfrm>
            <a:off x="5364086" y="5178762"/>
            <a:ext cx="1192635" cy="7777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14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2411413" y="1412875"/>
            <a:ext cx="46815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Fine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1"/>
          <p:cNvSpPr txBox="1">
            <a:spLocks noChangeArrowheads="1"/>
          </p:cNvSpPr>
          <p:nvPr/>
        </p:nvSpPr>
        <p:spPr bwMode="auto">
          <a:xfrm>
            <a:off x="503238" y="1700213"/>
            <a:ext cx="83899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/>
              <a:t>Risolvere un’equazione significa trovare il numero che sostituito all’incognita rende vera l’uguaglianza.</a:t>
            </a:r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1690390" y="5033615"/>
            <a:ext cx="144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/>
              <a:t>Perché</a:t>
            </a:r>
          </a:p>
        </p:txBody>
      </p:sp>
      <p:grpSp>
        <p:nvGrpSpPr>
          <p:cNvPr id="4102" name="Gruppo 2"/>
          <p:cNvGrpSpPr>
            <a:grpSpLocks/>
          </p:cNvGrpSpPr>
          <p:nvPr/>
        </p:nvGrpSpPr>
        <p:grpSpPr bwMode="auto">
          <a:xfrm>
            <a:off x="1115616" y="2756694"/>
            <a:ext cx="1747837" cy="649288"/>
            <a:chOff x="3043911" y="2797437"/>
            <a:chExt cx="1748284" cy="649287"/>
          </a:xfrm>
        </p:grpSpPr>
        <p:sp>
          <p:nvSpPr>
            <p:cNvPr id="4110" name="Text Box 31"/>
            <p:cNvSpPr txBox="1">
              <a:spLocks noChangeArrowheads="1"/>
            </p:cNvSpPr>
            <p:nvPr/>
          </p:nvSpPr>
          <p:spPr bwMode="auto">
            <a:xfrm>
              <a:off x="3043911" y="2896937"/>
              <a:ext cx="1748284" cy="46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    2 = 5 </a:t>
              </a:r>
            </a:p>
          </p:txBody>
        </p:sp>
        <p:pic>
          <p:nvPicPr>
            <p:cNvPr id="4111" name="Immagin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3900" y="3018053"/>
              <a:ext cx="254004" cy="266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ttangolo arrotondato 8"/>
            <p:cNvSpPr/>
            <p:nvPr/>
          </p:nvSpPr>
          <p:spPr bwMode="auto">
            <a:xfrm>
              <a:off x="3043911" y="2797437"/>
              <a:ext cx="1692708" cy="649287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</p:grpSp>
      <p:grpSp>
        <p:nvGrpSpPr>
          <p:cNvPr id="4103" name="Gruppo 3"/>
          <p:cNvGrpSpPr>
            <a:grpSpLocks/>
          </p:cNvGrpSpPr>
          <p:nvPr/>
        </p:nvGrpSpPr>
        <p:grpSpPr bwMode="auto">
          <a:xfrm>
            <a:off x="1118791" y="3818732"/>
            <a:ext cx="1692275" cy="649287"/>
            <a:chOff x="3071915" y="4777797"/>
            <a:chExt cx="1692275" cy="649287"/>
          </a:xfrm>
        </p:grpSpPr>
        <p:sp>
          <p:nvSpPr>
            <p:cNvPr id="14" name="Rettangolo arrotondato 13"/>
            <p:cNvSpPr/>
            <p:nvPr/>
          </p:nvSpPr>
          <p:spPr bwMode="auto">
            <a:xfrm>
              <a:off x="3071915" y="4777797"/>
              <a:ext cx="1692275" cy="649287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09" name="Text Box 31"/>
            <p:cNvSpPr txBox="1">
              <a:spLocks noChangeArrowheads="1"/>
            </p:cNvSpPr>
            <p:nvPr/>
          </p:nvSpPr>
          <p:spPr bwMode="auto">
            <a:xfrm>
              <a:off x="3419132" y="4911151"/>
              <a:ext cx="1152868" cy="46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= </a:t>
              </a:r>
              <a:r>
                <a:rPr lang="it-IT" altLang="it-IT" sz="2400" u="none">
                  <a:solidFill>
                    <a:srgbClr val="FF0000"/>
                  </a:solidFill>
                </a:rPr>
                <a:t>3</a:t>
              </a:r>
              <a:r>
                <a:rPr lang="it-IT" altLang="it-IT" sz="2400" u="none"/>
                <a:t> </a:t>
              </a:r>
            </a:p>
          </p:txBody>
        </p:sp>
      </p:grpSp>
      <p:grpSp>
        <p:nvGrpSpPr>
          <p:cNvPr id="4104" name="Gruppo 5"/>
          <p:cNvGrpSpPr>
            <a:grpSpLocks/>
          </p:cNvGrpSpPr>
          <p:nvPr/>
        </p:nvGrpSpPr>
        <p:grpSpPr bwMode="auto">
          <a:xfrm>
            <a:off x="3293853" y="4939952"/>
            <a:ext cx="1693862" cy="649288"/>
            <a:chOff x="3059832" y="3735172"/>
            <a:chExt cx="1693863" cy="649287"/>
          </a:xfrm>
        </p:grpSpPr>
        <p:sp>
          <p:nvSpPr>
            <p:cNvPr id="13" name="Rettangolo arrotondato 12"/>
            <p:cNvSpPr/>
            <p:nvPr/>
          </p:nvSpPr>
          <p:spPr bwMode="auto">
            <a:xfrm>
              <a:off x="3059832" y="3735172"/>
              <a:ext cx="1693863" cy="649287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4106" name="Text Box 31"/>
            <p:cNvSpPr txBox="1">
              <a:spLocks noChangeArrowheads="1"/>
            </p:cNvSpPr>
            <p:nvPr/>
          </p:nvSpPr>
          <p:spPr bwMode="auto">
            <a:xfrm>
              <a:off x="3111748" y="3828782"/>
              <a:ext cx="1624438" cy="46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 dirty="0"/>
                <a:t>3      2 = 5 </a:t>
              </a:r>
            </a:p>
          </p:txBody>
        </p:sp>
        <p:pic>
          <p:nvPicPr>
            <p:cNvPr id="4107" name="Immagin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5908" y="3915711"/>
              <a:ext cx="254004" cy="266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158283" y="3952086"/>
            <a:ext cx="2925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È la </a:t>
            </a:r>
            <a:r>
              <a:rPr lang="it-IT" altLang="it-IT" sz="2400" u="none" dirty="0" smtClean="0"/>
              <a:t>sua soluzione</a:t>
            </a:r>
            <a:endParaRPr lang="it-IT" altLang="it-IT" sz="2400" u="none" dirty="0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292080" y="5040441"/>
            <a:ext cx="3285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/>
              <a:t>l</a:t>
            </a:r>
            <a:r>
              <a:rPr lang="it-IT" altLang="it-IT" sz="2400" u="none" dirty="0" smtClean="0"/>
              <a:t>’uguaglianza </a:t>
            </a:r>
            <a:r>
              <a:rPr lang="it-IT" altLang="it-IT" sz="2400" u="none" dirty="0" smtClean="0"/>
              <a:t>è vera</a:t>
            </a:r>
            <a:endParaRPr lang="it-IT" altLang="it-IT" sz="2400" u="none" dirty="0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158282" y="2840019"/>
            <a:ext cx="2607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 smtClean="0"/>
              <a:t>È </a:t>
            </a:r>
            <a:r>
              <a:rPr lang="it-IT" altLang="it-IT" sz="2400" u="none" dirty="0" smtClean="0"/>
              <a:t>l’equazione</a:t>
            </a:r>
            <a:endParaRPr lang="it-IT" altLang="it-IT" sz="2400" u="none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5" grpId="0"/>
      <p:bldP spid="11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30213" y="1336675"/>
            <a:ext cx="8389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/>
              <a:t>Per risolvere un’equazione in modo pratico ci si deve rifare ai due principi di equivalenza: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 dirty="0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396304" y="2667000"/>
            <a:ext cx="8712200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  <a:defRPr/>
            </a:pPr>
            <a:r>
              <a:rPr lang="it-IT" altLang="it-IT" sz="2400" u="none" dirty="0" smtClean="0">
                <a:solidFill>
                  <a:srgbClr val="A50021"/>
                </a:solidFill>
              </a:rPr>
              <a:t>1° PRINCIPIO</a:t>
            </a:r>
            <a:r>
              <a:rPr lang="it-IT" altLang="it-IT" sz="2400" u="none" dirty="0" smtClean="0"/>
              <a:t>: </a:t>
            </a:r>
            <a:r>
              <a:rPr lang="it-IT" altLang="it-IT" sz="2400" i="1" u="none" dirty="0" smtClean="0"/>
              <a:t>Aggiungendo ad entrambi i membri di una equazione una stessa quantità si ottiene un’equazione equivalente* alla data.</a:t>
            </a:r>
            <a:endParaRPr lang="it-IT" altLang="it-IT" sz="2400" i="1" u="none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408310" y="4005064"/>
            <a:ext cx="8412162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  <a:defRPr/>
            </a:pPr>
            <a:r>
              <a:rPr lang="it-IT" altLang="it-IT" sz="2400" u="none" dirty="0" smtClean="0">
                <a:solidFill>
                  <a:srgbClr val="A50021"/>
                </a:solidFill>
              </a:rPr>
              <a:t>2° PRINCIPIO</a:t>
            </a:r>
            <a:r>
              <a:rPr lang="it-IT" altLang="it-IT" sz="2400" u="none" dirty="0" smtClean="0"/>
              <a:t>: </a:t>
            </a:r>
            <a:r>
              <a:rPr lang="it-IT" altLang="it-IT" sz="2400" i="1" u="none" dirty="0" smtClean="0"/>
              <a:t>Moltiplicando o dividendo entrambi i membri di una equazione per </a:t>
            </a:r>
            <a:r>
              <a:rPr lang="it-IT" altLang="it-IT" sz="2400" i="1" u="none" dirty="0" smtClean="0"/>
              <a:t>una stessa quantità, diversa </a:t>
            </a:r>
            <a:r>
              <a:rPr lang="it-IT" altLang="it-IT" sz="2400" i="1" u="none" dirty="0" smtClean="0"/>
              <a:t>da zero, si ottiene un’equazione equivalente* alla data.</a:t>
            </a:r>
            <a:endParaRPr lang="it-IT" altLang="it-IT" sz="2400" i="1" u="none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57969" y="5949280"/>
            <a:ext cx="8412162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  <a:defRPr/>
            </a:pPr>
            <a:r>
              <a:rPr lang="it-IT" altLang="it-IT" sz="2400" i="1" u="none" dirty="0" smtClean="0">
                <a:solidFill>
                  <a:schemeClr val="accent6"/>
                </a:solidFill>
              </a:rPr>
              <a:t>* Equazioni equivalenti hanno le stesse soluzioni.</a:t>
            </a:r>
            <a:endParaRPr lang="it-IT" altLang="it-IT" sz="2400" i="1" u="none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30213" y="1336675"/>
            <a:ext cx="3489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/>
              <a:t>Risolviamo l’equazione: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365125" y="2060575"/>
            <a:ext cx="8413750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/>
              <a:defRPr/>
            </a:pPr>
            <a:r>
              <a:rPr lang="it-IT" altLang="it-IT" sz="2400" u="none" dirty="0" smtClean="0"/>
              <a:t>Applichiamo il 1° principio e facciamo </a:t>
            </a:r>
            <a:r>
              <a:rPr lang="it-IT" altLang="it-IT" sz="2400" u="none" dirty="0"/>
              <a:t>"</a:t>
            </a:r>
            <a:r>
              <a:rPr lang="it-IT" altLang="it-IT" sz="2400" i="1" u="none" dirty="0" smtClean="0"/>
              <a:t>scomparire</a:t>
            </a:r>
            <a:r>
              <a:rPr lang="it-IT" altLang="it-IT" sz="2400" u="none" dirty="0"/>
              <a:t>"</a:t>
            </a:r>
            <a:r>
              <a:rPr lang="it-IT" altLang="it-IT" sz="2400" u="none" dirty="0" smtClean="0"/>
              <a:t> il 3 dal primo membro:</a:t>
            </a:r>
            <a:endParaRPr lang="it-IT" altLang="it-IT" sz="240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16"/>
          <p:cNvGrpSpPr>
            <a:grpSpLocks/>
          </p:cNvGrpSpPr>
          <p:nvPr/>
        </p:nvGrpSpPr>
        <p:grpSpPr bwMode="auto">
          <a:xfrm>
            <a:off x="4211638" y="1244600"/>
            <a:ext cx="2232025" cy="647700"/>
            <a:chOff x="4572000" y="1628775"/>
            <a:chExt cx="2232248" cy="647700"/>
          </a:xfrm>
        </p:grpSpPr>
        <p:sp>
          <p:nvSpPr>
            <p:cNvPr id="9" name="Rettangolo arrotondato 8"/>
            <p:cNvSpPr/>
            <p:nvPr/>
          </p:nvSpPr>
          <p:spPr bwMode="auto">
            <a:xfrm>
              <a:off x="4572000" y="1628775"/>
              <a:ext cx="2232248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6178" name="Gruppo 13"/>
            <p:cNvGrpSpPr>
              <a:grpSpLocks/>
            </p:cNvGrpSpPr>
            <p:nvPr/>
          </p:nvGrpSpPr>
          <p:grpSpPr bwMode="auto">
            <a:xfrm>
              <a:off x="4644008" y="1710679"/>
              <a:ext cx="2160240" cy="461665"/>
              <a:chOff x="2051720" y="2727589"/>
              <a:chExt cx="2160240" cy="461665"/>
            </a:xfrm>
          </p:grpSpPr>
          <p:sp>
            <p:nvSpPr>
              <p:cNvPr id="6179" name="Text Box 31"/>
              <p:cNvSpPr txBox="1">
                <a:spLocks noChangeArrowheads="1"/>
              </p:cNvSpPr>
              <p:nvPr/>
            </p:nvSpPr>
            <p:spPr bwMode="auto">
              <a:xfrm>
                <a:off x="2051720" y="2727589"/>
                <a:ext cx="21602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x    3  = 7    x</a:t>
                </a:r>
              </a:p>
            </p:txBody>
          </p:sp>
          <p:pic>
            <p:nvPicPr>
              <p:cNvPr id="6180" name="Immagin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795" y="2852936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81" name="Immagine 4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5863" y="2852936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4" name="Gruppo 32"/>
          <p:cNvGrpSpPr>
            <a:grpSpLocks/>
          </p:cNvGrpSpPr>
          <p:nvPr/>
        </p:nvGrpSpPr>
        <p:grpSpPr bwMode="auto">
          <a:xfrm>
            <a:off x="1808163" y="3944938"/>
            <a:ext cx="3335337" cy="647700"/>
            <a:chOff x="539552" y="3536947"/>
            <a:chExt cx="3335320" cy="647700"/>
          </a:xfrm>
        </p:grpSpPr>
        <p:sp>
          <p:nvSpPr>
            <p:cNvPr id="6170" name="Text Box 31"/>
            <p:cNvSpPr txBox="1">
              <a:spLocks noChangeArrowheads="1"/>
            </p:cNvSpPr>
            <p:nvPr/>
          </p:nvSpPr>
          <p:spPr bwMode="auto">
            <a:xfrm>
              <a:off x="683568" y="3618852"/>
              <a:ext cx="31913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  3   3  = 7    x    3</a:t>
              </a:r>
            </a:p>
          </p:txBody>
        </p:sp>
        <p:grpSp>
          <p:nvGrpSpPr>
            <p:cNvPr id="6171" name="Gruppo 25"/>
            <p:cNvGrpSpPr>
              <a:grpSpLocks/>
            </p:cNvGrpSpPr>
            <p:nvPr/>
          </p:nvGrpSpPr>
          <p:grpSpPr bwMode="auto">
            <a:xfrm>
              <a:off x="539552" y="3536947"/>
              <a:ext cx="3335319" cy="647700"/>
              <a:chOff x="539552" y="3536947"/>
              <a:chExt cx="3335319" cy="647700"/>
            </a:xfrm>
          </p:grpSpPr>
          <p:sp>
            <p:nvSpPr>
              <p:cNvPr id="17" name="Rettangolo arrotondato 16"/>
              <p:cNvSpPr/>
              <p:nvPr/>
            </p:nvSpPr>
            <p:spPr bwMode="auto">
              <a:xfrm>
                <a:off x="539552" y="3536947"/>
                <a:ext cx="3335320" cy="647700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algn="ctr" eaLnBrk="1" hangingPunct="1">
                  <a:defRPr/>
                </a:pPr>
                <a:endParaRPr lang="it-IT">
                  <a:cs typeface="Arial" charset="0"/>
                </a:endParaRPr>
              </a:p>
            </p:txBody>
          </p:sp>
          <p:pic>
            <p:nvPicPr>
              <p:cNvPr id="6173" name="Immagin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9643" y="3744199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74" name="Immagine 4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2692" y="3727534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75" name="Immagine 4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1062" y="3748838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76" name="Immagine 4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1237" y="3738537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2" name="Gruppo 42"/>
          <p:cNvGrpSpPr>
            <a:grpSpLocks/>
          </p:cNvGrpSpPr>
          <p:nvPr/>
        </p:nvGrpSpPr>
        <p:grpSpPr bwMode="auto">
          <a:xfrm>
            <a:off x="4535488" y="4881563"/>
            <a:ext cx="2476500" cy="647700"/>
            <a:chOff x="4831614" y="3524889"/>
            <a:chExt cx="2476690" cy="647700"/>
          </a:xfrm>
        </p:grpSpPr>
        <p:sp>
          <p:nvSpPr>
            <p:cNvPr id="6166" name="Text Box 31"/>
            <p:cNvSpPr txBox="1">
              <a:spLocks noChangeArrowheads="1"/>
            </p:cNvSpPr>
            <p:nvPr/>
          </p:nvSpPr>
          <p:spPr bwMode="auto">
            <a:xfrm>
              <a:off x="4975630" y="3606794"/>
              <a:ext cx="21166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= 7    x     3</a:t>
              </a:r>
            </a:p>
          </p:txBody>
        </p:sp>
        <p:sp>
          <p:nvSpPr>
            <p:cNvPr id="24" name="Rettangolo arrotondato 23"/>
            <p:cNvSpPr/>
            <p:nvPr/>
          </p:nvSpPr>
          <p:spPr bwMode="auto">
            <a:xfrm>
              <a:off x="4831614" y="3524889"/>
              <a:ext cx="2476690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6168" name="Immagine 4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7591" y="3715476"/>
              <a:ext cx="25995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9" name="Immagine 4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7986" y="3726479"/>
              <a:ext cx="25995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Gruppo 16"/>
          <p:cNvGrpSpPr>
            <a:grpSpLocks/>
          </p:cNvGrpSpPr>
          <p:nvPr/>
        </p:nvGrpSpPr>
        <p:grpSpPr bwMode="auto">
          <a:xfrm>
            <a:off x="849313" y="2987675"/>
            <a:ext cx="2232025" cy="647700"/>
            <a:chOff x="4572000" y="1628775"/>
            <a:chExt cx="2232248" cy="647700"/>
          </a:xfrm>
        </p:grpSpPr>
        <p:sp>
          <p:nvSpPr>
            <p:cNvPr id="32" name="Rettangolo arrotondato 31"/>
            <p:cNvSpPr/>
            <p:nvPr/>
          </p:nvSpPr>
          <p:spPr bwMode="auto">
            <a:xfrm>
              <a:off x="4572000" y="1628775"/>
              <a:ext cx="2232248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6162" name="Gruppo 13"/>
            <p:cNvGrpSpPr>
              <a:grpSpLocks/>
            </p:cNvGrpSpPr>
            <p:nvPr/>
          </p:nvGrpSpPr>
          <p:grpSpPr bwMode="auto">
            <a:xfrm>
              <a:off x="4644008" y="1710679"/>
              <a:ext cx="2160240" cy="461665"/>
              <a:chOff x="2051720" y="2727589"/>
              <a:chExt cx="2160240" cy="461665"/>
            </a:xfrm>
          </p:grpSpPr>
          <p:sp>
            <p:nvSpPr>
              <p:cNvPr id="6163" name="Text Box 31"/>
              <p:cNvSpPr txBox="1">
                <a:spLocks noChangeArrowheads="1"/>
              </p:cNvSpPr>
              <p:nvPr/>
            </p:nvSpPr>
            <p:spPr bwMode="auto">
              <a:xfrm>
                <a:off x="2051720" y="2727589"/>
                <a:ext cx="21602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 dirty="0"/>
                  <a:t>x </a:t>
                </a:r>
                <a:r>
                  <a:rPr lang="it-IT" altLang="it-IT" sz="2400" u="none" dirty="0" smtClean="0"/>
                  <a:t>    </a:t>
                </a:r>
                <a:r>
                  <a:rPr lang="it-IT" altLang="it-IT" sz="2400" u="none" dirty="0"/>
                  <a:t>3  = 7    x</a:t>
                </a:r>
              </a:p>
            </p:txBody>
          </p:sp>
          <p:pic>
            <p:nvPicPr>
              <p:cNvPr id="6164" name="Immagin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795" y="2852936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5" name="Immagine 4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342" y="2852936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1" name="Freccia angolare in su 40"/>
          <p:cNvSpPr/>
          <p:nvPr/>
        </p:nvSpPr>
        <p:spPr bwMode="auto">
          <a:xfrm rot="5400000">
            <a:off x="1039019" y="3672681"/>
            <a:ext cx="762000" cy="687388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sp>
        <p:nvSpPr>
          <p:cNvPr id="42" name="Freccia angolare in su 41"/>
          <p:cNvSpPr/>
          <p:nvPr/>
        </p:nvSpPr>
        <p:spPr bwMode="auto">
          <a:xfrm rot="5400000">
            <a:off x="3781426" y="4643437"/>
            <a:ext cx="762000" cy="68897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sp>
        <p:nvSpPr>
          <p:cNvPr id="80" name="Text Box 31"/>
          <p:cNvSpPr txBox="1">
            <a:spLocks noChangeArrowheads="1"/>
          </p:cNvSpPr>
          <p:nvPr/>
        </p:nvSpPr>
        <p:spPr bwMode="auto">
          <a:xfrm>
            <a:off x="365125" y="5792788"/>
            <a:ext cx="86820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pratica il 3 è passato dal primo al secondo membro cambiando di segno.</a:t>
            </a:r>
          </a:p>
        </p:txBody>
      </p:sp>
      <p:cxnSp>
        <p:nvCxnSpPr>
          <p:cNvPr id="82" name="Connettore diritto 81"/>
          <p:cNvCxnSpPr>
            <a:cxnSpLocks noChangeShapeType="1"/>
          </p:cNvCxnSpPr>
          <p:nvPr/>
        </p:nvCxnSpPr>
        <p:spPr bwMode="auto">
          <a:xfrm flipH="1">
            <a:off x="2503488" y="4027488"/>
            <a:ext cx="360362" cy="4349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ttore diritto 82"/>
          <p:cNvCxnSpPr>
            <a:cxnSpLocks noChangeShapeType="1"/>
          </p:cNvCxnSpPr>
          <p:nvPr/>
        </p:nvCxnSpPr>
        <p:spPr bwMode="auto">
          <a:xfrm flipH="1">
            <a:off x="2936875" y="4049713"/>
            <a:ext cx="360363" cy="4349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Ovale 84"/>
          <p:cNvSpPr>
            <a:spLocks noChangeArrowheads="1"/>
          </p:cNvSpPr>
          <p:nvPr/>
        </p:nvSpPr>
        <p:spPr bwMode="auto">
          <a:xfrm>
            <a:off x="2763838" y="3954463"/>
            <a:ext cx="584200" cy="568325"/>
          </a:xfrm>
          <a:prstGeom prst="ellipse">
            <a:avLst/>
          </a:prstGeom>
          <a:solidFill>
            <a:srgbClr val="FFFF00">
              <a:alpha val="3607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6" name="Ovale 85"/>
          <p:cNvSpPr>
            <a:spLocks noChangeArrowheads="1"/>
          </p:cNvSpPr>
          <p:nvPr/>
        </p:nvSpPr>
        <p:spPr bwMode="auto">
          <a:xfrm>
            <a:off x="4427538" y="3973513"/>
            <a:ext cx="585787" cy="569912"/>
          </a:xfrm>
          <a:prstGeom prst="ellipse">
            <a:avLst/>
          </a:prstGeom>
          <a:solidFill>
            <a:srgbClr val="FFFF00">
              <a:alpha val="3607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1276189" y="3068960"/>
            <a:ext cx="748362" cy="461665"/>
          </a:xfrm>
          <a:prstGeom prst="round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39" name="Rettangolo arrotondato 38"/>
          <p:cNvSpPr/>
          <p:nvPr/>
        </p:nvSpPr>
        <p:spPr bwMode="auto">
          <a:xfrm>
            <a:off x="6097967" y="4983559"/>
            <a:ext cx="748362" cy="461665"/>
          </a:xfrm>
          <a:prstGeom prst="round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0" grpId="0"/>
      <p:bldP spid="85" grpId="0" animBg="1"/>
      <p:bldP spid="86" grpId="0" animBg="1"/>
      <p:bldP spid="2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1"/>
          <p:cNvSpPr txBox="1">
            <a:spLocks noChangeArrowheads="1"/>
          </p:cNvSpPr>
          <p:nvPr/>
        </p:nvSpPr>
        <p:spPr bwMode="auto">
          <a:xfrm>
            <a:off x="430213" y="1336675"/>
            <a:ext cx="3489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/>
              <a:t>Risolviamo l’equazione: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365125" y="2060575"/>
            <a:ext cx="8413750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2"/>
              <a:defRPr/>
            </a:pPr>
            <a:r>
              <a:rPr lang="it-IT" altLang="it-IT" sz="2400" u="none" dirty="0" smtClean="0"/>
              <a:t>Ora, sempre applicando il 1° principio facciamo </a:t>
            </a:r>
            <a:r>
              <a:rPr lang="it-IT" altLang="it-IT" sz="2400" u="none" dirty="0"/>
              <a:t>"</a:t>
            </a:r>
            <a:r>
              <a:rPr lang="it-IT" altLang="it-IT" sz="2400" i="1" u="none" dirty="0" smtClean="0"/>
              <a:t>scomparire</a:t>
            </a:r>
            <a:r>
              <a:rPr lang="it-IT" altLang="it-IT" sz="2400" u="none" dirty="0"/>
              <a:t>"</a:t>
            </a:r>
            <a:r>
              <a:rPr lang="it-IT" altLang="it-IT" sz="2400" u="none" dirty="0" smtClean="0"/>
              <a:t> la x dal secondo membro:</a:t>
            </a:r>
            <a:endParaRPr lang="it-IT" altLang="it-IT" sz="240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ccia angolare in su 32"/>
          <p:cNvSpPr/>
          <p:nvPr/>
        </p:nvSpPr>
        <p:spPr bwMode="auto">
          <a:xfrm rot="5400000">
            <a:off x="1399382" y="3672681"/>
            <a:ext cx="762000" cy="687387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sp>
        <p:nvSpPr>
          <p:cNvPr id="34" name="Freccia angolare in su 33"/>
          <p:cNvSpPr/>
          <p:nvPr/>
        </p:nvSpPr>
        <p:spPr bwMode="auto">
          <a:xfrm rot="5400000">
            <a:off x="3781426" y="4643437"/>
            <a:ext cx="762000" cy="68897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65125" y="5792788"/>
            <a:ext cx="86820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2400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pratica la x è passata dal secondo al primo membro cambiando di segno.</a:t>
            </a:r>
          </a:p>
        </p:txBody>
      </p:sp>
      <p:cxnSp>
        <p:nvCxnSpPr>
          <p:cNvPr id="36" name="Connettore diritto 35"/>
          <p:cNvCxnSpPr>
            <a:cxnSpLocks noChangeShapeType="1"/>
          </p:cNvCxnSpPr>
          <p:nvPr/>
        </p:nvCxnSpPr>
        <p:spPr bwMode="auto">
          <a:xfrm flipH="1">
            <a:off x="4159250" y="4070350"/>
            <a:ext cx="360363" cy="43656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Connettore diritto 36"/>
          <p:cNvCxnSpPr>
            <a:cxnSpLocks noChangeShapeType="1"/>
          </p:cNvCxnSpPr>
          <p:nvPr/>
        </p:nvCxnSpPr>
        <p:spPr bwMode="auto">
          <a:xfrm flipH="1">
            <a:off x="4751388" y="4113213"/>
            <a:ext cx="360362" cy="4349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6" name="Gruppo 45"/>
          <p:cNvGrpSpPr>
            <a:grpSpLocks/>
          </p:cNvGrpSpPr>
          <p:nvPr/>
        </p:nvGrpSpPr>
        <p:grpSpPr bwMode="auto">
          <a:xfrm>
            <a:off x="2195513" y="3944938"/>
            <a:ext cx="3816350" cy="647700"/>
            <a:chOff x="2195735" y="3945582"/>
            <a:chExt cx="3815924" cy="647700"/>
          </a:xfrm>
        </p:grpSpPr>
        <p:sp>
          <p:nvSpPr>
            <p:cNvPr id="8217" name="Text Box 31"/>
            <p:cNvSpPr txBox="1">
              <a:spLocks noChangeArrowheads="1"/>
            </p:cNvSpPr>
            <p:nvPr/>
          </p:nvSpPr>
          <p:spPr bwMode="auto">
            <a:xfrm>
              <a:off x="2339753" y="4027487"/>
              <a:ext cx="36719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  x   = 7    x     x     3</a:t>
              </a:r>
            </a:p>
          </p:txBody>
        </p:sp>
        <p:sp>
          <p:nvSpPr>
            <p:cNvPr id="17" name="Rettangolo arrotondato 16"/>
            <p:cNvSpPr/>
            <p:nvPr/>
          </p:nvSpPr>
          <p:spPr bwMode="auto">
            <a:xfrm>
              <a:off x="2195735" y="3945582"/>
              <a:ext cx="3604810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8219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4151401"/>
              <a:ext cx="253999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0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038" y="4149080"/>
              <a:ext cx="25405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4147172"/>
              <a:ext cx="25405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2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708" y="4149080"/>
              <a:ext cx="253999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Gruppo 42"/>
          <p:cNvGrpSpPr>
            <a:grpSpLocks/>
          </p:cNvGrpSpPr>
          <p:nvPr/>
        </p:nvGrpSpPr>
        <p:grpSpPr bwMode="auto">
          <a:xfrm>
            <a:off x="1116013" y="2924175"/>
            <a:ext cx="2476500" cy="647700"/>
            <a:chOff x="4831614" y="3524889"/>
            <a:chExt cx="2476690" cy="647700"/>
          </a:xfrm>
        </p:grpSpPr>
        <p:sp>
          <p:nvSpPr>
            <p:cNvPr id="8213" name="Text Box 31"/>
            <p:cNvSpPr txBox="1">
              <a:spLocks noChangeArrowheads="1"/>
            </p:cNvSpPr>
            <p:nvPr/>
          </p:nvSpPr>
          <p:spPr bwMode="auto">
            <a:xfrm>
              <a:off x="4975630" y="3606794"/>
              <a:ext cx="21166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= 7    x     3</a:t>
              </a:r>
            </a:p>
          </p:txBody>
        </p:sp>
        <p:sp>
          <p:nvSpPr>
            <p:cNvPr id="42" name="Rettangolo arrotondato 41"/>
            <p:cNvSpPr/>
            <p:nvPr/>
          </p:nvSpPr>
          <p:spPr bwMode="auto">
            <a:xfrm>
              <a:off x="4831614" y="3524889"/>
              <a:ext cx="2476690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8215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7591" y="3715476"/>
              <a:ext cx="25995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6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7986" y="3726479"/>
              <a:ext cx="25995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uppo 46"/>
          <p:cNvGrpSpPr>
            <a:grpSpLocks/>
          </p:cNvGrpSpPr>
          <p:nvPr/>
        </p:nvGrpSpPr>
        <p:grpSpPr bwMode="auto">
          <a:xfrm>
            <a:off x="4535488" y="4881563"/>
            <a:ext cx="2601912" cy="647700"/>
            <a:chOff x="4535238" y="4881686"/>
            <a:chExt cx="2602825" cy="647700"/>
          </a:xfrm>
        </p:grpSpPr>
        <p:sp>
          <p:nvSpPr>
            <p:cNvPr id="8209" name="Text Box 31"/>
            <p:cNvSpPr txBox="1">
              <a:spLocks noChangeArrowheads="1"/>
            </p:cNvSpPr>
            <p:nvPr/>
          </p:nvSpPr>
          <p:spPr bwMode="auto">
            <a:xfrm>
              <a:off x="4679244" y="4963591"/>
              <a:ext cx="22690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   x  = 7     3</a:t>
              </a:r>
            </a:p>
          </p:txBody>
        </p:sp>
        <p:sp>
          <p:nvSpPr>
            <p:cNvPr id="24" name="Rettangolo arrotondato 23"/>
            <p:cNvSpPr/>
            <p:nvPr/>
          </p:nvSpPr>
          <p:spPr bwMode="auto">
            <a:xfrm>
              <a:off x="4535238" y="4881686"/>
              <a:ext cx="2602825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8211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8294" y="5083276"/>
              <a:ext cx="25993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2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868" y="5112839"/>
              <a:ext cx="253999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Ovale 47"/>
          <p:cNvSpPr>
            <a:spLocks noChangeArrowheads="1"/>
          </p:cNvSpPr>
          <p:nvPr/>
        </p:nvSpPr>
        <p:spPr bwMode="auto">
          <a:xfrm>
            <a:off x="2670175" y="3983038"/>
            <a:ext cx="584200" cy="569912"/>
          </a:xfrm>
          <a:prstGeom prst="ellipse">
            <a:avLst/>
          </a:prstGeom>
          <a:solidFill>
            <a:srgbClr val="FFFF00">
              <a:alpha val="3607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" name="Ovale 48"/>
          <p:cNvSpPr>
            <a:spLocks noChangeArrowheads="1"/>
          </p:cNvSpPr>
          <p:nvPr/>
        </p:nvSpPr>
        <p:spPr bwMode="auto">
          <a:xfrm>
            <a:off x="4497388" y="3992563"/>
            <a:ext cx="584200" cy="568325"/>
          </a:xfrm>
          <a:prstGeom prst="ellipse">
            <a:avLst/>
          </a:prstGeom>
          <a:solidFill>
            <a:srgbClr val="FFFF00">
              <a:alpha val="3607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8" name="Gruppo 16"/>
          <p:cNvGrpSpPr>
            <a:grpSpLocks/>
          </p:cNvGrpSpPr>
          <p:nvPr/>
        </p:nvGrpSpPr>
        <p:grpSpPr bwMode="auto">
          <a:xfrm>
            <a:off x="4211638" y="1244600"/>
            <a:ext cx="2232025" cy="647700"/>
            <a:chOff x="4572000" y="1628775"/>
            <a:chExt cx="2232248" cy="647700"/>
          </a:xfrm>
        </p:grpSpPr>
        <p:sp>
          <p:nvSpPr>
            <p:cNvPr id="39" name="Rettangolo arrotondato 38"/>
            <p:cNvSpPr/>
            <p:nvPr/>
          </p:nvSpPr>
          <p:spPr bwMode="auto">
            <a:xfrm>
              <a:off x="4572000" y="1628775"/>
              <a:ext cx="2232248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41" name="Gruppo 13"/>
            <p:cNvGrpSpPr>
              <a:grpSpLocks/>
            </p:cNvGrpSpPr>
            <p:nvPr/>
          </p:nvGrpSpPr>
          <p:grpSpPr bwMode="auto">
            <a:xfrm>
              <a:off x="4644008" y="1710679"/>
              <a:ext cx="2160240" cy="461665"/>
              <a:chOff x="2051720" y="2727589"/>
              <a:chExt cx="2160240" cy="461665"/>
            </a:xfrm>
          </p:grpSpPr>
          <p:sp>
            <p:nvSpPr>
              <p:cNvPr id="43" name="Text Box 31"/>
              <p:cNvSpPr txBox="1">
                <a:spLocks noChangeArrowheads="1"/>
              </p:cNvSpPr>
              <p:nvPr/>
            </p:nvSpPr>
            <p:spPr bwMode="auto">
              <a:xfrm>
                <a:off x="2051720" y="2727589"/>
                <a:ext cx="21602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x    3  = 7    x</a:t>
                </a:r>
              </a:p>
            </p:txBody>
          </p:sp>
          <p:pic>
            <p:nvPicPr>
              <p:cNvPr id="44" name="Immagine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795" y="2852936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Immagine 4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5863" y="2852936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0" name="Rettangolo arrotondato 49"/>
          <p:cNvSpPr/>
          <p:nvPr/>
        </p:nvSpPr>
        <p:spPr bwMode="auto">
          <a:xfrm>
            <a:off x="2100855" y="3037830"/>
            <a:ext cx="561975" cy="461665"/>
          </a:xfrm>
          <a:prstGeom prst="round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51" name="Rettangolo arrotondato 50"/>
          <p:cNvSpPr/>
          <p:nvPr/>
        </p:nvSpPr>
        <p:spPr bwMode="auto">
          <a:xfrm>
            <a:off x="5050131" y="4988578"/>
            <a:ext cx="561975" cy="461665"/>
          </a:xfrm>
          <a:prstGeom prst="round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5" grpId="0"/>
      <p:bldP spid="48" grpId="0" animBg="1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1"/>
          <p:cNvSpPr txBox="1">
            <a:spLocks noChangeArrowheads="1"/>
          </p:cNvSpPr>
          <p:nvPr/>
        </p:nvSpPr>
        <p:spPr bwMode="auto">
          <a:xfrm>
            <a:off x="430213" y="1336675"/>
            <a:ext cx="3489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/>
              <a:t>Risolviamo l’equazione: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365125" y="2060575"/>
            <a:ext cx="4528526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3"/>
              <a:defRPr/>
            </a:pPr>
            <a:r>
              <a:rPr lang="it-IT" altLang="it-IT" sz="2400" u="none" dirty="0" smtClean="0"/>
              <a:t>Riduciamo i termini simili:</a:t>
            </a:r>
            <a:endParaRPr lang="it-IT" altLang="it-IT" sz="240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reccia angolare in su 13"/>
          <p:cNvSpPr/>
          <p:nvPr/>
        </p:nvSpPr>
        <p:spPr bwMode="auto">
          <a:xfrm rot="5400000">
            <a:off x="2921794" y="3507581"/>
            <a:ext cx="762000" cy="687388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grpSp>
        <p:nvGrpSpPr>
          <p:cNvPr id="38" name="Gruppo 37"/>
          <p:cNvGrpSpPr>
            <a:grpSpLocks/>
          </p:cNvGrpSpPr>
          <p:nvPr/>
        </p:nvGrpSpPr>
        <p:grpSpPr bwMode="auto">
          <a:xfrm>
            <a:off x="3776663" y="3824288"/>
            <a:ext cx="1371600" cy="647700"/>
            <a:chOff x="2379307" y="3801855"/>
            <a:chExt cx="1439313" cy="647700"/>
          </a:xfrm>
        </p:grpSpPr>
        <p:sp>
          <p:nvSpPr>
            <p:cNvPr id="9230" name="Text Box 31"/>
            <p:cNvSpPr txBox="1">
              <a:spLocks noChangeArrowheads="1"/>
            </p:cNvSpPr>
            <p:nvPr/>
          </p:nvSpPr>
          <p:spPr bwMode="auto">
            <a:xfrm>
              <a:off x="2523312" y="3883760"/>
              <a:ext cx="1252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2x = 4</a:t>
              </a:r>
            </a:p>
          </p:txBody>
        </p:sp>
        <p:sp>
          <p:nvSpPr>
            <p:cNvPr id="28" name="Rettangolo arrotondato 27"/>
            <p:cNvSpPr/>
            <p:nvPr/>
          </p:nvSpPr>
          <p:spPr bwMode="auto">
            <a:xfrm>
              <a:off x="2379307" y="3801855"/>
              <a:ext cx="1439313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</p:grpSp>
      <p:grpSp>
        <p:nvGrpSpPr>
          <p:cNvPr id="31" name="Gruppo 30"/>
          <p:cNvGrpSpPr>
            <a:grpSpLocks/>
          </p:cNvGrpSpPr>
          <p:nvPr/>
        </p:nvGrpSpPr>
        <p:grpSpPr bwMode="auto">
          <a:xfrm>
            <a:off x="1173163" y="2719388"/>
            <a:ext cx="2603500" cy="647700"/>
            <a:chOff x="4535238" y="4881686"/>
            <a:chExt cx="2602825" cy="647700"/>
          </a:xfrm>
        </p:grpSpPr>
        <p:sp>
          <p:nvSpPr>
            <p:cNvPr id="9226" name="Text Box 31"/>
            <p:cNvSpPr txBox="1">
              <a:spLocks noChangeArrowheads="1"/>
            </p:cNvSpPr>
            <p:nvPr/>
          </p:nvSpPr>
          <p:spPr bwMode="auto">
            <a:xfrm>
              <a:off x="4679244" y="4963591"/>
              <a:ext cx="22690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   x  = 7     3</a:t>
              </a:r>
            </a:p>
          </p:txBody>
        </p:sp>
        <p:sp>
          <p:nvSpPr>
            <p:cNvPr id="33" name="Rettangolo arrotondato 32"/>
            <p:cNvSpPr/>
            <p:nvPr/>
          </p:nvSpPr>
          <p:spPr bwMode="auto">
            <a:xfrm>
              <a:off x="4535238" y="4881686"/>
              <a:ext cx="2602825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9228" name="Immagine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8294" y="5083276"/>
              <a:ext cx="25993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9" name="Immagin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868" y="5112839"/>
              <a:ext cx="253999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uppo 16"/>
          <p:cNvGrpSpPr>
            <a:grpSpLocks/>
          </p:cNvGrpSpPr>
          <p:nvPr/>
        </p:nvGrpSpPr>
        <p:grpSpPr bwMode="auto">
          <a:xfrm>
            <a:off x="4211638" y="1244600"/>
            <a:ext cx="2232025" cy="647700"/>
            <a:chOff x="4572000" y="1628775"/>
            <a:chExt cx="2232248" cy="647700"/>
          </a:xfrm>
        </p:grpSpPr>
        <p:sp>
          <p:nvSpPr>
            <p:cNvPr id="22" name="Rettangolo arrotondato 21"/>
            <p:cNvSpPr/>
            <p:nvPr/>
          </p:nvSpPr>
          <p:spPr bwMode="auto">
            <a:xfrm>
              <a:off x="4572000" y="1628775"/>
              <a:ext cx="2232248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23" name="Gruppo 13"/>
            <p:cNvGrpSpPr>
              <a:grpSpLocks/>
            </p:cNvGrpSpPr>
            <p:nvPr/>
          </p:nvGrpSpPr>
          <p:grpSpPr bwMode="auto">
            <a:xfrm>
              <a:off x="4644008" y="1710679"/>
              <a:ext cx="2160240" cy="461665"/>
              <a:chOff x="2051720" y="2727589"/>
              <a:chExt cx="2160240" cy="461665"/>
            </a:xfrm>
          </p:grpSpPr>
          <p:sp>
            <p:nvSpPr>
              <p:cNvPr id="24" name="Text Box 31"/>
              <p:cNvSpPr txBox="1">
                <a:spLocks noChangeArrowheads="1"/>
              </p:cNvSpPr>
              <p:nvPr/>
            </p:nvSpPr>
            <p:spPr bwMode="auto">
              <a:xfrm>
                <a:off x="2051720" y="2727589"/>
                <a:ext cx="21602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x    3  = 7    x</a:t>
                </a:r>
              </a:p>
            </p:txBody>
          </p:sp>
          <p:pic>
            <p:nvPicPr>
              <p:cNvPr id="25" name="Immagin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795" y="2852936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Immagine 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5863" y="2852936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1"/>
          <p:cNvSpPr txBox="1">
            <a:spLocks noChangeArrowheads="1"/>
          </p:cNvSpPr>
          <p:nvPr/>
        </p:nvSpPr>
        <p:spPr bwMode="auto">
          <a:xfrm>
            <a:off x="430213" y="1336675"/>
            <a:ext cx="3489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/>
              <a:t>Risolviamo l’equazione: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365125" y="2060575"/>
            <a:ext cx="8413750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4"/>
              <a:defRPr/>
            </a:pPr>
            <a:r>
              <a:rPr lang="it-IT" altLang="it-IT" sz="2400" u="none" dirty="0" smtClean="0"/>
              <a:t>Applichiamo </a:t>
            </a:r>
            <a:r>
              <a:rPr lang="it-IT" altLang="it-IT" sz="2400" u="none" dirty="0"/>
              <a:t>il </a:t>
            </a:r>
            <a:r>
              <a:rPr lang="it-IT" altLang="it-IT" sz="2400" u="none" dirty="0" smtClean="0"/>
              <a:t>2° </a:t>
            </a:r>
            <a:r>
              <a:rPr lang="it-IT" altLang="it-IT" sz="2400" u="none" dirty="0"/>
              <a:t>principio facciamo </a:t>
            </a:r>
            <a:r>
              <a:rPr lang="it-IT" altLang="it-IT" sz="2400" u="none" dirty="0" smtClean="0"/>
              <a:t>"</a:t>
            </a:r>
            <a:r>
              <a:rPr lang="it-IT" altLang="it-IT" sz="2400" i="1" u="none" dirty="0" smtClean="0"/>
              <a:t>scomparire</a:t>
            </a:r>
            <a:r>
              <a:rPr lang="it-IT" altLang="it-IT" sz="2400" u="none" dirty="0"/>
              <a:t>"</a:t>
            </a:r>
            <a:r>
              <a:rPr lang="it-IT" altLang="it-IT" sz="2400" u="none" dirty="0" smtClean="0"/>
              <a:t> </a:t>
            </a:r>
            <a:r>
              <a:rPr lang="it-IT" altLang="it-IT" sz="2400" u="none" dirty="0"/>
              <a:t>il </a:t>
            </a:r>
            <a:r>
              <a:rPr lang="it-IT" altLang="it-IT" sz="2400" u="none" dirty="0" smtClean="0"/>
              <a:t>coefficiente 2 </a:t>
            </a:r>
            <a:r>
              <a:rPr lang="it-IT" altLang="it-IT" sz="2400" u="none" dirty="0"/>
              <a:t>dal primo membro</a:t>
            </a:r>
            <a:r>
              <a:rPr lang="it-IT" altLang="it-IT" sz="2400" u="none" dirty="0" smtClean="0"/>
              <a:t>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reccia angolare in su 13"/>
          <p:cNvSpPr/>
          <p:nvPr/>
        </p:nvSpPr>
        <p:spPr bwMode="auto">
          <a:xfrm rot="5400000">
            <a:off x="2697957" y="3885406"/>
            <a:ext cx="762000" cy="687387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grpSp>
        <p:nvGrpSpPr>
          <p:cNvPr id="15" name="Gruppo 14"/>
          <p:cNvGrpSpPr>
            <a:grpSpLocks/>
          </p:cNvGrpSpPr>
          <p:nvPr/>
        </p:nvGrpSpPr>
        <p:grpSpPr bwMode="auto">
          <a:xfrm>
            <a:off x="2000250" y="3141663"/>
            <a:ext cx="1371600" cy="647700"/>
            <a:chOff x="2379307" y="3801855"/>
            <a:chExt cx="1439313" cy="647700"/>
          </a:xfrm>
        </p:grpSpPr>
        <p:sp>
          <p:nvSpPr>
            <p:cNvPr id="10266" name="Text Box 31"/>
            <p:cNvSpPr txBox="1">
              <a:spLocks noChangeArrowheads="1"/>
            </p:cNvSpPr>
            <p:nvPr/>
          </p:nvSpPr>
          <p:spPr bwMode="auto">
            <a:xfrm>
              <a:off x="2523312" y="3883760"/>
              <a:ext cx="1252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2x = 4</a:t>
              </a:r>
            </a:p>
          </p:txBody>
        </p:sp>
        <p:sp>
          <p:nvSpPr>
            <p:cNvPr id="17" name="Rettangolo arrotondato 16"/>
            <p:cNvSpPr/>
            <p:nvPr/>
          </p:nvSpPr>
          <p:spPr bwMode="auto">
            <a:xfrm>
              <a:off x="2379307" y="3801855"/>
              <a:ext cx="1439313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</p:grpSp>
      <p:grpSp>
        <p:nvGrpSpPr>
          <p:cNvPr id="28" name="Gruppo 27"/>
          <p:cNvGrpSpPr>
            <a:grpSpLocks/>
          </p:cNvGrpSpPr>
          <p:nvPr/>
        </p:nvGrpSpPr>
        <p:grpSpPr bwMode="auto">
          <a:xfrm>
            <a:off x="3525838" y="3743325"/>
            <a:ext cx="1371600" cy="1417638"/>
            <a:chOff x="5757634" y="4261859"/>
            <a:chExt cx="1371929" cy="1417094"/>
          </a:xfrm>
        </p:grpSpPr>
        <p:sp>
          <p:nvSpPr>
            <p:cNvPr id="25" name="Rettangolo arrotondato 24"/>
            <p:cNvSpPr/>
            <p:nvPr/>
          </p:nvSpPr>
          <p:spPr bwMode="auto">
            <a:xfrm>
              <a:off x="5757634" y="4261859"/>
              <a:ext cx="1371929" cy="1417094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10263" name="Gruppo 26"/>
            <p:cNvGrpSpPr>
              <a:grpSpLocks/>
            </p:cNvGrpSpPr>
            <p:nvPr/>
          </p:nvGrpSpPr>
          <p:grpSpPr bwMode="auto">
            <a:xfrm>
              <a:off x="5846514" y="4610493"/>
              <a:ext cx="1194170" cy="792340"/>
              <a:chOff x="5846514" y="4610493"/>
              <a:chExt cx="1194170" cy="792340"/>
            </a:xfrm>
          </p:grpSpPr>
          <p:sp>
            <p:nvSpPr>
              <p:cNvPr id="10264" name="Text Box 31"/>
              <p:cNvSpPr txBox="1">
                <a:spLocks noChangeArrowheads="1"/>
              </p:cNvSpPr>
              <p:nvPr/>
            </p:nvSpPr>
            <p:spPr bwMode="auto">
              <a:xfrm>
                <a:off x="5846514" y="4610493"/>
                <a:ext cx="119417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/>
                  <a:t>2x</a:t>
                </a:r>
                <a:r>
                  <a:rPr lang="it-IT" altLang="it-IT" sz="2400" u="none"/>
                  <a:t> = </a:t>
                </a:r>
                <a:r>
                  <a:rPr lang="it-IT" altLang="it-IT" sz="2400"/>
                  <a:t>4</a:t>
                </a:r>
              </a:p>
            </p:txBody>
          </p:sp>
          <p:sp>
            <p:nvSpPr>
              <p:cNvPr id="10265" name="Text Box 31"/>
              <p:cNvSpPr txBox="1">
                <a:spLocks noChangeArrowheads="1"/>
              </p:cNvSpPr>
              <p:nvPr/>
            </p:nvSpPr>
            <p:spPr bwMode="auto">
              <a:xfrm>
                <a:off x="5940152" y="4941168"/>
                <a:ext cx="106292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2     2</a:t>
                </a:r>
              </a:p>
            </p:txBody>
          </p:sp>
        </p:grpSp>
      </p:grp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497388" y="3794125"/>
            <a:ext cx="41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3" name="Connettore diritto 32"/>
          <p:cNvCxnSpPr>
            <a:cxnSpLocks noChangeShapeType="1"/>
          </p:cNvCxnSpPr>
          <p:nvPr/>
        </p:nvCxnSpPr>
        <p:spPr bwMode="auto">
          <a:xfrm flipH="1">
            <a:off x="3605213" y="4156075"/>
            <a:ext cx="360362" cy="4349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onnettore diritto 33"/>
          <p:cNvCxnSpPr>
            <a:cxnSpLocks noChangeShapeType="1"/>
          </p:cNvCxnSpPr>
          <p:nvPr/>
        </p:nvCxnSpPr>
        <p:spPr bwMode="auto">
          <a:xfrm flipH="1">
            <a:off x="3684588" y="4500563"/>
            <a:ext cx="360362" cy="4349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Connettore diritto 34"/>
          <p:cNvCxnSpPr>
            <a:cxnSpLocks noChangeShapeType="1"/>
          </p:cNvCxnSpPr>
          <p:nvPr/>
        </p:nvCxnSpPr>
        <p:spPr bwMode="auto">
          <a:xfrm flipH="1">
            <a:off x="4329113" y="4154488"/>
            <a:ext cx="360362" cy="4349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onnettore diritto 35"/>
          <p:cNvCxnSpPr>
            <a:cxnSpLocks noChangeShapeType="1"/>
          </p:cNvCxnSpPr>
          <p:nvPr/>
        </p:nvCxnSpPr>
        <p:spPr bwMode="auto">
          <a:xfrm flipH="1">
            <a:off x="4357688" y="4454525"/>
            <a:ext cx="360362" cy="43656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519488" y="3875088"/>
            <a:ext cx="414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449763" y="4762500"/>
            <a:ext cx="41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3581400" y="4827588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Freccia angolare in su 39"/>
          <p:cNvSpPr/>
          <p:nvPr/>
        </p:nvSpPr>
        <p:spPr bwMode="auto">
          <a:xfrm rot="5400000">
            <a:off x="4191001" y="5287962"/>
            <a:ext cx="762000" cy="688975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it-IT">
              <a:cs typeface="Arial" charset="0"/>
            </a:endParaRPr>
          </a:p>
        </p:txBody>
      </p:sp>
      <p:grpSp>
        <p:nvGrpSpPr>
          <p:cNvPr id="42" name="Gruppo 41"/>
          <p:cNvGrpSpPr>
            <a:grpSpLocks/>
          </p:cNvGrpSpPr>
          <p:nvPr/>
        </p:nvGrpSpPr>
        <p:grpSpPr bwMode="auto">
          <a:xfrm>
            <a:off x="4911725" y="5505450"/>
            <a:ext cx="1371600" cy="647700"/>
            <a:chOff x="2211784" y="3790742"/>
            <a:chExt cx="1439313" cy="647700"/>
          </a:xfrm>
        </p:grpSpPr>
        <p:sp>
          <p:nvSpPr>
            <p:cNvPr id="44" name="Rettangolo arrotondato 43"/>
            <p:cNvSpPr/>
            <p:nvPr/>
          </p:nvSpPr>
          <p:spPr bwMode="auto">
            <a:xfrm>
              <a:off x="2211784" y="3790742"/>
              <a:ext cx="1439313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10261" name="Text Box 31"/>
            <p:cNvSpPr txBox="1">
              <a:spLocks noChangeArrowheads="1"/>
            </p:cNvSpPr>
            <p:nvPr/>
          </p:nvSpPr>
          <p:spPr bwMode="auto">
            <a:xfrm>
              <a:off x="2459386" y="3883760"/>
              <a:ext cx="10261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= 2</a:t>
              </a:r>
            </a:p>
          </p:txBody>
        </p:sp>
      </p:grpSp>
      <p:grpSp>
        <p:nvGrpSpPr>
          <p:cNvPr id="41" name="Gruppo 16"/>
          <p:cNvGrpSpPr>
            <a:grpSpLocks/>
          </p:cNvGrpSpPr>
          <p:nvPr/>
        </p:nvGrpSpPr>
        <p:grpSpPr bwMode="auto">
          <a:xfrm>
            <a:off x="4211638" y="1244600"/>
            <a:ext cx="2232025" cy="647700"/>
            <a:chOff x="4572000" y="1628775"/>
            <a:chExt cx="2232248" cy="647700"/>
          </a:xfrm>
        </p:grpSpPr>
        <p:sp>
          <p:nvSpPr>
            <p:cNvPr id="43" name="Rettangolo arrotondato 42"/>
            <p:cNvSpPr/>
            <p:nvPr/>
          </p:nvSpPr>
          <p:spPr bwMode="auto">
            <a:xfrm>
              <a:off x="4572000" y="1628775"/>
              <a:ext cx="2232248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45" name="Gruppo 13"/>
            <p:cNvGrpSpPr>
              <a:grpSpLocks/>
            </p:cNvGrpSpPr>
            <p:nvPr/>
          </p:nvGrpSpPr>
          <p:grpSpPr bwMode="auto">
            <a:xfrm>
              <a:off x="4644008" y="1710679"/>
              <a:ext cx="2160240" cy="461665"/>
              <a:chOff x="2051720" y="2727589"/>
              <a:chExt cx="2160240" cy="461665"/>
            </a:xfrm>
          </p:grpSpPr>
          <p:sp>
            <p:nvSpPr>
              <p:cNvPr id="46" name="Text Box 31"/>
              <p:cNvSpPr txBox="1">
                <a:spLocks noChangeArrowheads="1"/>
              </p:cNvSpPr>
              <p:nvPr/>
            </p:nvSpPr>
            <p:spPr bwMode="auto">
              <a:xfrm>
                <a:off x="2051720" y="2727589"/>
                <a:ext cx="21602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x    3  = 7    x</a:t>
                </a:r>
              </a:p>
            </p:txBody>
          </p:sp>
          <p:pic>
            <p:nvPicPr>
              <p:cNvPr id="47" name="Immagine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795" y="2852936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Immagine 4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5863" y="2852936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30213" y="1336675"/>
            <a:ext cx="219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/>
              <a:t>In pratica: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01600" y="2109788"/>
            <a:ext cx="8791575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/>
              <a:defRPr/>
            </a:pPr>
            <a:r>
              <a:rPr lang="it-IT" altLang="it-IT" sz="2400" u="none" dirty="0" smtClean="0"/>
              <a:t>Trasportiamo i termini con la x dal secondo al primo membro e i termini noti dal primo al secondo, avendo cura di cambiare loro il segno: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uppo 16"/>
          <p:cNvGrpSpPr>
            <a:grpSpLocks/>
          </p:cNvGrpSpPr>
          <p:nvPr/>
        </p:nvGrpSpPr>
        <p:grpSpPr bwMode="auto">
          <a:xfrm>
            <a:off x="3347864" y="1304925"/>
            <a:ext cx="2232025" cy="647700"/>
            <a:chOff x="4572000" y="1628775"/>
            <a:chExt cx="2232248" cy="647700"/>
          </a:xfrm>
        </p:grpSpPr>
        <p:sp>
          <p:nvSpPr>
            <p:cNvPr id="9" name="Rettangolo arrotondato 8"/>
            <p:cNvSpPr/>
            <p:nvPr/>
          </p:nvSpPr>
          <p:spPr bwMode="auto">
            <a:xfrm>
              <a:off x="4572000" y="1628775"/>
              <a:ext cx="2232248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grpSp>
          <p:nvGrpSpPr>
            <p:cNvPr id="11285" name="Gruppo 13"/>
            <p:cNvGrpSpPr>
              <a:grpSpLocks/>
            </p:cNvGrpSpPr>
            <p:nvPr/>
          </p:nvGrpSpPr>
          <p:grpSpPr bwMode="auto">
            <a:xfrm>
              <a:off x="4644008" y="1710679"/>
              <a:ext cx="2160240" cy="461665"/>
              <a:chOff x="2051720" y="2727589"/>
              <a:chExt cx="2160240" cy="461665"/>
            </a:xfrm>
          </p:grpSpPr>
          <p:sp>
            <p:nvSpPr>
              <p:cNvPr id="11286" name="Text Box 31"/>
              <p:cNvSpPr txBox="1">
                <a:spLocks noChangeArrowheads="1"/>
              </p:cNvSpPr>
              <p:nvPr/>
            </p:nvSpPr>
            <p:spPr bwMode="auto">
              <a:xfrm>
                <a:off x="2051720" y="2727589"/>
                <a:ext cx="21602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it-IT" altLang="it-IT" sz="2400" u="none"/>
                  <a:t>x    3  = 7    x</a:t>
                </a:r>
              </a:p>
            </p:txBody>
          </p:sp>
          <p:pic>
            <p:nvPicPr>
              <p:cNvPr id="11287" name="Immagine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7795" y="2852936"/>
                <a:ext cx="253998" cy="266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8" name="Immagine 4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5863" y="2852936"/>
                <a:ext cx="254049" cy="266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5" name="Gruppo 34"/>
          <p:cNvGrpSpPr>
            <a:grpSpLocks/>
          </p:cNvGrpSpPr>
          <p:nvPr/>
        </p:nvGrpSpPr>
        <p:grpSpPr bwMode="auto">
          <a:xfrm>
            <a:off x="3184525" y="3286125"/>
            <a:ext cx="2603500" cy="647700"/>
            <a:chOff x="4535238" y="4881686"/>
            <a:chExt cx="2602825" cy="647700"/>
          </a:xfrm>
        </p:grpSpPr>
        <p:sp>
          <p:nvSpPr>
            <p:cNvPr id="11280" name="Text Box 31"/>
            <p:cNvSpPr txBox="1">
              <a:spLocks noChangeArrowheads="1"/>
            </p:cNvSpPr>
            <p:nvPr/>
          </p:nvSpPr>
          <p:spPr bwMode="auto">
            <a:xfrm>
              <a:off x="4679244" y="4963591"/>
              <a:ext cx="22690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    x  = 7     3</a:t>
              </a:r>
            </a:p>
          </p:txBody>
        </p:sp>
        <p:sp>
          <p:nvSpPr>
            <p:cNvPr id="37" name="Rettangolo arrotondato 36"/>
            <p:cNvSpPr/>
            <p:nvPr/>
          </p:nvSpPr>
          <p:spPr bwMode="auto">
            <a:xfrm>
              <a:off x="4535238" y="4881686"/>
              <a:ext cx="2602825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11282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8294" y="5083276"/>
              <a:ext cx="259930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3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868" y="5112839"/>
              <a:ext cx="253999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138113" y="3975100"/>
            <a:ext cx="50990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2"/>
              <a:defRPr/>
            </a:pPr>
            <a:r>
              <a:rPr lang="it-IT" altLang="it-IT" sz="2400" u="none" dirty="0" smtClean="0"/>
              <a:t>Riduciamo i termini simili: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" name="Gruppo 40"/>
          <p:cNvGrpSpPr>
            <a:grpSpLocks/>
          </p:cNvGrpSpPr>
          <p:nvPr/>
        </p:nvGrpSpPr>
        <p:grpSpPr bwMode="auto">
          <a:xfrm>
            <a:off x="3779838" y="4583113"/>
            <a:ext cx="1371600" cy="647700"/>
            <a:chOff x="2379307" y="3801855"/>
            <a:chExt cx="1439313" cy="647700"/>
          </a:xfrm>
        </p:grpSpPr>
        <p:sp>
          <p:nvSpPr>
            <p:cNvPr id="11278" name="Text Box 31"/>
            <p:cNvSpPr txBox="1">
              <a:spLocks noChangeArrowheads="1"/>
            </p:cNvSpPr>
            <p:nvPr/>
          </p:nvSpPr>
          <p:spPr bwMode="auto">
            <a:xfrm>
              <a:off x="2523312" y="3883760"/>
              <a:ext cx="1252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2x = 4</a:t>
              </a:r>
            </a:p>
          </p:txBody>
        </p:sp>
        <p:sp>
          <p:nvSpPr>
            <p:cNvPr id="43" name="Rettangolo arrotondato 42"/>
            <p:cNvSpPr/>
            <p:nvPr/>
          </p:nvSpPr>
          <p:spPr bwMode="auto">
            <a:xfrm>
              <a:off x="2379307" y="3801855"/>
              <a:ext cx="1439313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</p:grp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179388" y="5319713"/>
            <a:ext cx="8586787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3"/>
              <a:defRPr/>
            </a:pPr>
            <a:r>
              <a:rPr lang="it-IT" altLang="it-IT" sz="2400" u="none" dirty="0" smtClean="0"/>
              <a:t>Dividiamo entrambi i membri per il coefficiente della x: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5" name="Gruppo 44"/>
          <p:cNvGrpSpPr>
            <a:grpSpLocks/>
          </p:cNvGrpSpPr>
          <p:nvPr/>
        </p:nvGrpSpPr>
        <p:grpSpPr bwMode="auto">
          <a:xfrm>
            <a:off x="3851275" y="5940425"/>
            <a:ext cx="1373188" cy="647700"/>
            <a:chOff x="2211784" y="3790742"/>
            <a:chExt cx="1439313" cy="647700"/>
          </a:xfrm>
        </p:grpSpPr>
        <p:sp>
          <p:nvSpPr>
            <p:cNvPr id="46" name="Rettangolo arrotondato 45"/>
            <p:cNvSpPr/>
            <p:nvPr/>
          </p:nvSpPr>
          <p:spPr bwMode="auto">
            <a:xfrm>
              <a:off x="2211784" y="3790742"/>
              <a:ext cx="1439313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11277" name="Text Box 31"/>
            <p:cNvSpPr txBox="1">
              <a:spLocks noChangeArrowheads="1"/>
            </p:cNvSpPr>
            <p:nvPr/>
          </p:nvSpPr>
          <p:spPr bwMode="auto">
            <a:xfrm>
              <a:off x="2459386" y="3883760"/>
              <a:ext cx="10261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= 2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40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1065213" y="1276350"/>
            <a:ext cx="348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u="none" dirty="0"/>
              <a:t>Risolviamo l’equazione: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1619250" y="-100013"/>
            <a:ext cx="626427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GB" sz="4000" u="none" kern="0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Equazioni</a:t>
            </a:r>
            <a:endParaRPr lang="it-IT" sz="4000" u="none" kern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107950" y="692150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u="none">
                <a:solidFill>
                  <a:srgbClr val="009900"/>
                </a:solidFill>
              </a:rPr>
              <a:t>Come si risolvono le equazioni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57163" y="2128838"/>
            <a:ext cx="5351462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/>
              <a:defRPr/>
            </a:pPr>
            <a:r>
              <a:rPr lang="it-IT" altLang="it-IT" sz="2400" u="none" dirty="0" smtClean="0"/>
              <a:t>Eseguiamo la moltiplicazione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294" name="Gruppo 26"/>
          <p:cNvGrpSpPr>
            <a:grpSpLocks/>
          </p:cNvGrpSpPr>
          <p:nvPr/>
        </p:nvGrpSpPr>
        <p:grpSpPr bwMode="auto">
          <a:xfrm>
            <a:off x="4986338" y="1203325"/>
            <a:ext cx="2538412" cy="647700"/>
            <a:chOff x="3992031" y="1231255"/>
            <a:chExt cx="2539542" cy="647700"/>
          </a:xfrm>
        </p:grpSpPr>
        <p:sp>
          <p:nvSpPr>
            <p:cNvPr id="9" name="Rettangolo arrotondato 8"/>
            <p:cNvSpPr/>
            <p:nvPr/>
          </p:nvSpPr>
          <p:spPr bwMode="auto">
            <a:xfrm>
              <a:off x="3992031" y="1231255"/>
              <a:ext cx="2539542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12315" name="Text Box 31"/>
            <p:cNvSpPr txBox="1">
              <a:spLocks noChangeArrowheads="1"/>
            </p:cNvSpPr>
            <p:nvPr/>
          </p:nvSpPr>
          <p:spPr bwMode="auto">
            <a:xfrm>
              <a:off x="4086769" y="1342667"/>
              <a:ext cx="24294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3(x   1)  = x    3</a:t>
              </a:r>
            </a:p>
          </p:txBody>
        </p:sp>
        <p:pic>
          <p:nvPicPr>
            <p:cNvPr id="12316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0195" y="1449631"/>
              <a:ext cx="253973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7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8016" y="1471136"/>
              <a:ext cx="254024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5" name="Gruppo 27"/>
          <p:cNvGrpSpPr>
            <a:grpSpLocks/>
          </p:cNvGrpSpPr>
          <p:nvPr/>
        </p:nvGrpSpPr>
        <p:grpSpPr bwMode="auto">
          <a:xfrm>
            <a:off x="6164263" y="2132013"/>
            <a:ext cx="2646362" cy="647700"/>
            <a:chOff x="3184525" y="3068638"/>
            <a:chExt cx="2645670" cy="647700"/>
          </a:xfrm>
        </p:grpSpPr>
        <p:sp>
          <p:nvSpPr>
            <p:cNvPr id="12310" name="Text Box 31"/>
            <p:cNvSpPr txBox="1">
              <a:spLocks noChangeArrowheads="1"/>
            </p:cNvSpPr>
            <p:nvPr/>
          </p:nvSpPr>
          <p:spPr bwMode="auto">
            <a:xfrm>
              <a:off x="3273807" y="3183359"/>
              <a:ext cx="2556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3x     3  = x     3</a:t>
              </a:r>
            </a:p>
          </p:txBody>
        </p:sp>
        <p:sp>
          <p:nvSpPr>
            <p:cNvPr id="16" name="Rettangolo arrotondato 15"/>
            <p:cNvSpPr/>
            <p:nvPr/>
          </p:nvSpPr>
          <p:spPr bwMode="auto">
            <a:xfrm>
              <a:off x="3184525" y="3068638"/>
              <a:ext cx="2602819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12312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6311" y="3323109"/>
              <a:ext cx="259997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3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8107" y="3295219"/>
              <a:ext cx="254065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107950" y="4616450"/>
            <a:ext cx="509905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3"/>
              <a:defRPr/>
            </a:pPr>
            <a:r>
              <a:rPr lang="it-IT" altLang="it-IT" sz="2400" u="none" dirty="0" smtClean="0"/>
              <a:t>Riduciamo i termini simili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uppo 19"/>
          <p:cNvGrpSpPr>
            <a:grpSpLocks/>
          </p:cNvGrpSpPr>
          <p:nvPr/>
        </p:nvGrpSpPr>
        <p:grpSpPr bwMode="auto">
          <a:xfrm>
            <a:off x="6149975" y="4540250"/>
            <a:ext cx="1371600" cy="647700"/>
            <a:chOff x="2379307" y="3801855"/>
            <a:chExt cx="1439313" cy="647700"/>
          </a:xfrm>
        </p:grpSpPr>
        <p:sp>
          <p:nvSpPr>
            <p:cNvPr id="12308" name="Text Box 31"/>
            <p:cNvSpPr txBox="1">
              <a:spLocks noChangeArrowheads="1"/>
            </p:cNvSpPr>
            <p:nvPr/>
          </p:nvSpPr>
          <p:spPr bwMode="auto">
            <a:xfrm>
              <a:off x="2523312" y="3883760"/>
              <a:ext cx="12528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2x = 6</a:t>
              </a:r>
            </a:p>
          </p:txBody>
        </p:sp>
        <p:sp>
          <p:nvSpPr>
            <p:cNvPr id="22" name="Rettangolo arrotondato 21"/>
            <p:cNvSpPr/>
            <p:nvPr/>
          </p:nvSpPr>
          <p:spPr bwMode="auto">
            <a:xfrm>
              <a:off x="2379307" y="3801855"/>
              <a:ext cx="1439313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</p:grp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36525" y="5319713"/>
            <a:ext cx="5184775" cy="830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4"/>
              <a:defRPr/>
            </a:pPr>
            <a:r>
              <a:rPr lang="it-IT" altLang="it-IT" sz="2400" u="none" dirty="0" smtClean="0"/>
              <a:t>Dividiamo entrambi i membri per il coefficiente della x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Gruppo 23"/>
          <p:cNvGrpSpPr>
            <a:grpSpLocks/>
          </p:cNvGrpSpPr>
          <p:nvPr/>
        </p:nvGrpSpPr>
        <p:grpSpPr bwMode="auto">
          <a:xfrm>
            <a:off x="6151563" y="5565775"/>
            <a:ext cx="1373187" cy="647700"/>
            <a:chOff x="2211784" y="3790742"/>
            <a:chExt cx="1439313" cy="647700"/>
          </a:xfrm>
        </p:grpSpPr>
        <p:sp>
          <p:nvSpPr>
            <p:cNvPr id="25" name="Rettangolo arrotondato 24"/>
            <p:cNvSpPr/>
            <p:nvPr/>
          </p:nvSpPr>
          <p:spPr bwMode="auto">
            <a:xfrm>
              <a:off x="2211784" y="3790742"/>
              <a:ext cx="1439313" cy="6477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sp>
          <p:nvSpPr>
            <p:cNvPr id="12307" name="Text Box 31"/>
            <p:cNvSpPr txBox="1">
              <a:spLocks noChangeArrowheads="1"/>
            </p:cNvSpPr>
            <p:nvPr/>
          </p:nvSpPr>
          <p:spPr bwMode="auto">
            <a:xfrm>
              <a:off x="2459386" y="3883760"/>
              <a:ext cx="10261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x = 3</a:t>
              </a:r>
            </a:p>
          </p:txBody>
        </p:sp>
      </p:grp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122238" y="2954338"/>
            <a:ext cx="5529262" cy="1568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>
                <a:srgbClr val="A50021"/>
              </a:buClr>
              <a:buFont typeface="+mj-lt"/>
              <a:buAutoNum type="arabicPeriod" startAt="2"/>
              <a:defRPr/>
            </a:pPr>
            <a:r>
              <a:rPr lang="it-IT" altLang="it-IT" sz="2400" u="none" dirty="0" smtClean="0"/>
              <a:t>Trasportiamo i termini con la x al primo membro e i termini noti al secondo, avendo cura di cambiare loro il segno</a:t>
            </a:r>
            <a:endParaRPr lang="it-IT" altLang="it-IT" sz="24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8" name="Gruppo 27"/>
          <p:cNvGrpSpPr>
            <a:grpSpLocks/>
          </p:cNvGrpSpPr>
          <p:nvPr/>
        </p:nvGrpSpPr>
        <p:grpSpPr bwMode="auto">
          <a:xfrm>
            <a:off x="6157913" y="3355975"/>
            <a:ext cx="2646362" cy="647700"/>
            <a:chOff x="3184525" y="3068638"/>
            <a:chExt cx="2645670" cy="647700"/>
          </a:xfrm>
        </p:grpSpPr>
        <p:sp>
          <p:nvSpPr>
            <p:cNvPr id="12302" name="Text Box 31"/>
            <p:cNvSpPr txBox="1">
              <a:spLocks noChangeArrowheads="1"/>
            </p:cNvSpPr>
            <p:nvPr/>
          </p:nvSpPr>
          <p:spPr bwMode="auto">
            <a:xfrm>
              <a:off x="3273807" y="3183359"/>
              <a:ext cx="2556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u="none"/>
                <a:t>3x     x  = 3     3</a:t>
              </a:r>
            </a:p>
          </p:txBody>
        </p:sp>
        <p:sp>
          <p:nvSpPr>
            <p:cNvPr id="30" name="Rettangolo arrotondato 29"/>
            <p:cNvSpPr/>
            <p:nvPr/>
          </p:nvSpPr>
          <p:spPr bwMode="auto">
            <a:xfrm>
              <a:off x="3184525" y="3068638"/>
              <a:ext cx="2602819" cy="647700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it-IT">
                <a:cs typeface="Arial" charset="0"/>
              </a:endParaRPr>
            </a:p>
          </p:txBody>
        </p:sp>
        <p:pic>
          <p:nvPicPr>
            <p:cNvPr id="12304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6311" y="3323109"/>
              <a:ext cx="259997" cy="26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5" name="Immagin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8107" y="3295219"/>
              <a:ext cx="254065" cy="26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9" grpId="0"/>
      <p:bldP spid="23" grpId="0"/>
      <p:bldP spid="27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6283</TotalTime>
  <Words>899</Words>
  <Application>Microsoft Office PowerPoint</Application>
  <PresentationFormat>Presentazione su schermo (4:3)</PresentationFormat>
  <Paragraphs>186</Paragraphs>
  <Slides>18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Comic Sans MS</vt:lpstr>
      <vt:lpstr>Struttura predefinita</vt:lpstr>
      <vt:lpstr>Equazioni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e l’ecologia</dc:title>
  <dc:creator>amedeo</dc:creator>
  <cp:lastModifiedBy>Amedeo Rollo</cp:lastModifiedBy>
  <cp:revision>685</cp:revision>
  <dcterms:created xsi:type="dcterms:W3CDTF">2011-04-02T03:28:53Z</dcterms:created>
  <dcterms:modified xsi:type="dcterms:W3CDTF">2019-09-30T11:06:15Z</dcterms:modified>
</cp:coreProperties>
</file>