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3" r:id="rId14"/>
    <p:sldId id="322" r:id="rId15"/>
    <p:sldId id="324" r:id="rId16"/>
    <p:sldId id="311" r:id="rId1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0563E-C03C-4140-BF6D-1791F6FB3A56}" type="datetimeFigureOut">
              <a:rPr lang="it-IT" smtClean="0"/>
              <a:pPr/>
              <a:t>14/04/2017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010E1-E5B9-4FB8-8431-579B8236EB5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010E1-E5B9-4FB8-8431-579B8236EB56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AB877-B4A4-4C73-B0AE-AC5D4AB076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284A-780D-4842-9F2C-C986E75F170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84E85-7246-451B-A6D3-EFA6CDB6FBE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94595-4661-4B07-AF54-2928460FFBD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DA078-707C-49BA-BAFB-45035F0D13B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04ED2-EC88-4507-BB84-70851FCA9AA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DFC21-EB50-48B1-AB7C-1DADEA0D410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A4E52-E9AE-482F-BF0D-7457A8BC26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462F4-B9B9-4D88-A117-BB2E44460F0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E7C0-0F3F-4DB3-9E3B-41DC7BDC1DC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D562B-CD7F-4441-9142-2955572593F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F2AF320-013A-4CC9-8E41-FFEAF41ED7C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188640"/>
            <a:ext cx="4968552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 Piano Cartesiano</a:t>
            </a:r>
          </a:p>
        </p:txBody>
      </p:sp>
      <p:pic>
        <p:nvPicPr>
          <p:cNvPr id="7" name="Immagine 6" descr="lavag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700808"/>
            <a:ext cx="5870871" cy="3985418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3563888" y="112474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</a:t>
            </a:r>
            <a:r>
              <a:rPr lang="it-IT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</a:t>
            </a:r>
            <a:endParaRPr lang="it-IT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Muoversi nel piano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043608" y="5373216"/>
            <a:ext cx="705678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r>
              <a:rPr lang="it-IT" sz="2400" dirty="0" smtClean="0"/>
              <a:t>Perché hai difficoltà a rispondere alle domande?</a:t>
            </a:r>
            <a:endParaRPr lang="it-IT" sz="2400" i="1" dirty="0">
              <a:solidFill>
                <a:schemeClr val="accent2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24128" y="2132856"/>
            <a:ext cx="259228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r>
              <a:rPr lang="it-IT" sz="2400" dirty="0" smtClean="0"/>
              <a:t>Quali sono le coordinate del punto </a:t>
            </a:r>
            <a:r>
              <a:rPr lang="it-IT" sz="2400" dirty="0" smtClean="0">
                <a:solidFill>
                  <a:srgbClr val="FF0000"/>
                </a:solidFill>
              </a:rPr>
              <a:t>R</a:t>
            </a:r>
            <a:r>
              <a:rPr lang="it-IT" sz="2400" dirty="0" smtClean="0"/>
              <a:t> ? Quali quelle del punto </a:t>
            </a:r>
            <a:r>
              <a:rPr lang="it-IT" sz="2400" dirty="0" smtClean="0">
                <a:solidFill>
                  <a:srgbClr val="FF0000"/>
                </a:solidFill>
              </a:rPr>
              <a:t>S</a:t>
            </a:r>
            <a:r>
              <a:rPr lang="it-IT" sz="2400" dirty="0" smtClean="0"/>
              <a:t> ? Quali quelle del punto </a:t>
            </a:r>
            <a:r>
              <a:rPr lang="it-IT" sz="2400" dirty="0" smtClean="0">
                <a:solidFill>
                  <a:srgbClr val="FF0000"/>
                </a:solidFill>
              </a:rPr>
              <a:t>T</a:t>
            </a:r>
            <a:r>
              <a:rPr lang="it-IT" sz="2400" dirty="0" smtClean="0"/>
              <a:t> ? </a:t>
            </a:r>
            <a:endParaRPr lang="it-IT" sz="2400" i="1" dirty="0">
              <a:solidFill>
                <a:schemeClr val="accent2"/>
              </a:solidFill>
            </a:endParaRPr>
          </a:p>
        </p:txBody>
      </p:sp>
      <p:grpSp>
        <p:nvGrpSpPr>
          <p:cNvPr id="12" name="Gruppo 11"/>
          <p:cNvGrpSpPr/>
          <p:nvPr/>
        </p:nvGrpSpPr>
        <p:grpSpPr>
          <a:xfrm>
            <a:off x="611560" y="1628800"/>
            <a:ext cx="4680520" cy="3960440"/>
            <a:chOff x="611560" y="1628800"/>
            <a:chExt cx="4680520" cy="3960440"/>
          </a:xfrm>
        </p:grpSpPr>
        <p:pic>
          <p:nvPicPr>
            <p:cNvPr id="11" name="Immagine 10" descr="assi03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7230" y="1628800"/>
              <a:ext cx="4514850" cy="3762375"/>
            </a:xfrm>
            <a:prstGeom prst="rect">
              <a:avLst/>
            </a:prstGeom>
          </p:spPr>
        </p:pic>
        <p:sp>
          <p:nvSpPr>
            <p:cNvPr id="13" name="Ovale 12"/>
            <p:cNvSpPr/>
            <p:nvPr/>
          </p:nvSpPr>
          <p:spPr>
            <a:xfrm>
              <a:off x="1115616" y="2492896"/>
              <a:ext cx="72008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Ovale 13"/>
            <p:cNvSpPr/>
            <p:nvPr/>
          </p:nvSpPr>
          <p:spPr>
            <a:xfrm>
              <a:off x="3635896" y="5013176"/>
              <a:ext cx="72008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Ovale 14"/>
            <p:cNvSpPr/>
            <p:nvPr/>
          </p:nvSpPr>
          <p:spPr>
            <a:xfrm>
              <a:off x="769644" y="4999108"/>
              <a:ext cx="72008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Rectangle 5"/>
            <p:cNvSpPr>
              <a:spLocks noChangeArrowheads="1"/>
            </p:cNvSpPr>
            <p:nvPr/>
          </p:nvSpPr>
          <p:spPr bwMode="auto">
            <a:xfrm>
              <a:off x="3419872" y="5157192"/>
              <a:ext cx="432048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57200" indent="-457200"/>
              <a:r>
                <a:rPr lang="it-IT" sz="2400" dirty="0" smtClean="0">
                  <a:solidFill>
                    <a:srgbClr val="FF0000"/>
                  </a:solidFill>
                </a:rPr>
                <a:t>T</a:t>
              </a:r>
              <a:endParaRPr lang="it-IT" sz="2400" dirty="0">
                <a:solidFill>
                  <a:srgbClr val="FF0000"/>
                </a:solidFill>
              </a:endParaRPr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979984" y="1997224"/>
              <a:ext cx="432048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57200" indent="-457200"/>
              <a:r>
                <a:rPr lang="it-IT" sz="2400" dirty="0" smtClean="0">
                  <a:solidFill>
                    <a:srgbClr val="FF0000"/>
                  </a:solidFill>
                </a:rPr>
                <a:t>R</a:t>
              </a:r>
              <a:endParaRPr lang="it-IT" sz="2400" dirty="0">
                <a:solidFill>
                  <a:srgbClr val="FF0000"/>
                </a:solidFill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611560" y="5085184"/>
              <a:ext cx="432048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57200" indent="-457200"/>
              <a:r>
                <a:rPr lang="it-IT" sz="2400" dirty="0" smtClean="0">
                  <a:solidFill>
                    <a:srgbClr val="FF0000"/>
                  </a:solidFill>
                </a:rPr>
                <a:t>S</a:t>
              </a:r>
              <a:endParaRPr lang="it-IT" sz="24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 Piano Cartesiano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508104" y="692696"/>
            <a:ext cx="309634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r>
              <a:rPr lang="it-IT" sz="2400" dirty="0" smtClean="0"/>
              <a:t>Per poter individuare qualsiasi punto nel piano occorre dividerlo in 4 parti.</a:t>
            </a:r>
            <a:endParaRPr lang="it-IT" sz="2400" i="1" dirty="0">
              <a:solidFill>
                <a:schemeClr val="accent2"/>
              </a:solidFill>
            </a:endParaRPr>
          </a:p>
        </p:txBody>
      </p:sp>
      <p:pic>
        <p:nvPicPr>
          <p:cNvPr id="23" name="Immagine 22" descr="piano0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52736"/>
            <a:ext cx="5162550" cy="4724400"/>
          </a:xfrm>
          <a:prstGeom prst="rect">
            <a:avLst/>
          </a:prstGeom>
        </p:spPr>
      </p:pic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5580112" y="3284984"/>
            <a:ext cx="309634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r>
              <a:rPr lang="it-IT" sz="2400" dirty="0" smtClean="0"/>
              <a:t>Quali sono le coordinate del punto </a:t>
            </a:r>
            <a:r>
              <a:rPr lang="it-IT" sz="2400" dirty="0" smtClean="0">
                <a:solidFill>
                  <a:srgbClr val="FF0000"/>
                </a:solidFill>
              </a:rPr>
              <a:t>R</a:t>
            </a:r>
            <a:r>
              <a:rPr lang="it-IT" sz="2400" dirty="0" smtClean="0"/>
              <a:t> ?</a:t>
            </a:r>
            <a:endParaRPr lang="it-IT" sz="2400" i="1" dirty="0">
              <a:solidFill>
                <a:schemeClr val="accent2"/>
              </a:solidFill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5580112" y="4653136"/>
            <a:ext cx="309634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r>
              <a:rPr lang="it-IT" sz="2400" dirty="0" smtClean="0"/>
              <a:t>Quali sono le coordinate del punto </a:t>
            </a:r>
            <a:r>
              <a:rPr lang="it-IT" sz="2400" dirty="0" smtClean="0">
                <a:solidFill>
                  <a:srgbClr val="FF0000"/>
                </a:solidFill>
              </a:rPr>
              <a:t>S</a:t>
            </a:r>
            <a:r>
              <a:rPr lang="it-IT" sz="2400" dirty="0" smtClean="0"/>
              <a:t> ?</a:t>
            </a:r>
            <a:endParaRPr lang="it-IT" sz="2400" i="1" dirty="0">
              <a:solidFill>
                <a:schemeClr val="accent2"/>
              </a:solidFill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1763688" y="5589240"/>
            <a:ext cx="583264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r>
              <a:rPr lang="it-IT" sz="2400" dirty="0" smtClean="0"/>
              <a:t>Quali sono le coordinate del punto </a:t>
            </a:r>
            <a:r>
              <a:rPr lang="it-IT" sz="2400" dirty="0" smtClean="0">
                <a:solidFill>
                  <a:srgbClr val="FF0000"/>
                </a:solidFill>
              </a:rPr>
              <a:t>T</a:t>
            </a:r>
            <a:r>
              <a:rPr lang="it-IT" sz="2400" dirty="0" smtClean="0"/>
              <a:t> ?</a:t>
            </a:r>
            <a:endParaRPr lang="it-IT" sz="2400" i="1" dirty="0">
              <a:solidFill>
                <a:schemeClr val="accent2"/>
              </a:solidFill>
            </a:endParaRPr>
          </a:p>
        </p:txBody>
      </p:sp>
      <p:grpSp>
        <p:nvGrpSpPr>
          <p:cNvPr id="35" name="Gruppo 34"/>
          <p:cNvGrpSpPr/>
          <p:nvPr/>
        </p:nvGrpSpPr>
        <p:grpSpPr>
          <a:xfrm>
            <a:off x="3275856" y="4365104"/>
            <a:ext cx="432048" cy="648072"/>
            <a:chOff x="3275856" y="4365104"/>
            <a:chExt cx="432048" cy="648072"/>
          </a:xfrm>
        </p:grpSpPr>
        <p:sp>
          <p:nvSpPr>
            <p:cNvPr id="28" name="Ovale 27"/>
            <p:cNvSpPr/>
            <p:nvPr/>
          </p:nvSpPr>
          <p:spPr>
            <a:xfrm>
              <a:off x="3448008" y="4869160"/>
              <a:ext cx="72008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3275856" y="4365104"/>
              <a:ext cx="432048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57200" indent="-457200"/>
              <a:r>
                <a:rPr lang="it-IT" sz="2400" dirty="0" smtClean="0">
                  <a:solidFill>
                    <a:srgbClr val="FF0000"/>
                  </a:solidFill>
                </a:rPr>
                <a:t>T</a:t>
              </a:r>
              <a:endParaRPr lang="it-IT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" name="Gruppo 32"/>
          <p:cNvGrpSpPr/>
          <p:nvPr/>
        </p:nvGrpSpPr>
        <p:grpSpPr>
          <a:xfrm>
            <a:off x="899592" y="2521032"/>
            <a:ext cx="432048" cy="547928"/>
            <a:chOff x="899592" y="2521032"/>
            <a:chExt cx="432048" cy="547928"/>
          </a:xfrm>
        </p:grpSpPr>
        <p:sp>
          <p:nvSpPr>
            <p:cNvPr id="27" name="Ovale 26"/>
            <p:cNvSpPr/>
            <p:nvPr/>
          </p:nvSpPr>
          <p:spPr>
            <a:xfrm>
              <a:off x="1057676" y="2924944"/>
              <a:ext cx="72008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0" name="Rectangle 5"/>
            <p:cNvSpPr>
              <a:spLocks noChangeArrowheads="1"/>
            </p:cNvSpPr>
            <p:nvPr/>
          </p:nvSpPr>
          <p:spPr bwMode="auto">
            <a:xfrm>
              <a:off x="899592" y="2521032"/>
              <a:ext cx="432048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57200" indent="-457200"/>
              <a:r>
                <a:rPr lang="it-IT" sz="2400" dirty="0" smtClean="0">
                  <a:solidFill>
                    <a:srgbClr val="FF0000"/>
                  </a:solidFill>
                </a:rPr>
                <a:t>R</a:t>
              </a:r>
              <a:endParaRPr lang="it-IT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" name="Gruppo 33"/>
          <p:cNvGrpSpPr/>
          <p:nvPr/>
        </p:nvGrpSpPr>
        <p:grpSpPr>
          <a:xfrm>
            <a:off x="899592" y="4869160"/>
            <a:ext cx="432048" cy="590132"/>
            <a:chOff x="899592" y="4869160"/>
            <a:chExt cx="432048" cy="590132"/>
          </a:xfrm>
        </p:grpSpPr>
        <p:sp>
          <p:nvSpPr>
            <p:cNvPr id="31" name="Rectangle 5"/>
            <p:cNvSpPr>
              <a:spLocks noChangeArrowheads="1"/>
            </p:cNvSpPr>
            <p:nvPr/>
          </p:nvSpPr>
          <p:spPr bwMode="auto">
            <a:xfrm>
              <a:off x="899592" y="4869160"/>
              <a:ext cx="432048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57200" indent="-457200"/>
              <a:r>
                <a:rPr lang="it-IT" sz="2400" dirty="0" smtClean="0">
                  <a:solidFill>
                    <a:srgbClr val="FF0000"/>
                  </a:solidFill>
                </a:rPr>
                <a:t>S</a:t>
              </a:r>
              <a:endParaRPr lang="it-IT" sz="2400" dirty="0">
                <a:solidFill>
                  <a:srgbClr val="FF0000"/>
                </a:solidFill>
              </a:endParaRPr>
            </a:p>
          </p:txBody>
        </p:sp>
        <p:sp>
          <p:nvSpPr>
            <p:cNvPr id="32" name="Ovale 31"/>
            <p:cNvSpPr/>
            <p:nvPr/>
          </p:nvSpPr>
          <p:spPr>
            <a:xfrm>
              <a:off x="1057676" y="5315276"/>
              <a:ext cx="72008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1115616" y="2378684"/>
            <a:ext cx="100811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r>
              <a:rPr lang="it-IT" sz="2400" dirty="0" smtClean="0"/>
              <a:t>(-3;1)</a:t>
            </a:r>
            <a:endParaRPr lang="it-IT" sz="2400" i="1" dirty="0">
              <a:solidFill>
                <a:schemeClr val="accent2"/>
              </a:solidFill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1129684" y="4725144"/>
            <a:ext cx="122413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r>
              <a:rPr lang="it-IT" sz="2400" dirty="0" smtClean="0"/>
              <a:t>(-3;-4)</a:t>
            </a:r>
            <a:endParaRPr lang="it-IT" sz="2400" i="1" dirty="0">
              <a:solidFill>
                <a:schemeClr val="accent2"/>
              </a:solidFill>
            </a:endParaRP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3635896" y="4293096"/>
            <a:ext cx="122413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r>
              <a:rPr lang="it-IT" sz="2400" dirty="0" smtClean="0"/>
              <a:t>(2;-3)</a:t>
            </a:r>
            <a:endParaRPr lang="it-IT" sz="2400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" grpId="0"/>
      <p:bldP spid="25" grpId="0"/>
      <p:bldP spid="26" grpId="0"/>
      <p:bldP spid="36" grpId="0"/>
      <p:bldP spid="37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 Piano Cartesiano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" name="Immagine 3" descr="piano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52736"/>
            <a:ext cx="5162550" cy="4724400"/>
          </a:xfrm>
          <a:prstGeom prst="rect">
            <a:avLst/>
          </a:prstGeom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837852" y="1772816"/>
            <a:ext cx="446449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r>
              <a:rPr lang="it-IT" sz="2400" dirty="0" smtClean="0"/>
              <a:t>Il piano cartesiano è formato da due rette </a:t>
            </a:r>
            <a:r>
              <a:rPr lang="it-IT" sz="2400" i="1" dirty="0" smtClean="0">
                <a:solidFill>
                  <a:schemeClr val="accent2"/>
                </a:solidFill>
              </a:rPr>
              <a:t>ortogonali</a:t>
            </a:r>
            <a:r>
              <a:rPr lang="it-IT" sz="2400" dirty="0" smtClean="0"/>
              <a:t> (perpendicolari tra loro), orientate e graduate.</a:t>
            </a:r>
            <a:endParaRPr lang="it-IT" sz="2400" i="1" dirty="0">
              <a:solidFill>
                <a:schemeClr val="accent2"/>
              </a:solidFill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851920" y="908720"/>
            <a:ext cx="475252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r>
              <a:rPr lang="it-IT" sz="2400" dirty="0" smtClean="0"/>
              <a:t>Il disegno che vedi si chiama </a:t>
            </a:r>
            <a:r>
              <a:rPr lang="it-IT" sz="2400" i="1" dirty="0" smtClean="0">
                <a:solidFill>
                  <a:srgbClr val="FF0000"/>
                </a:solidFill>
              </a:rPr>
              <a:t>piano cartesiano</a:t>
            </a:r>
            <a:r>
              <a:rPr lang="it-IT" sz="2400" i="1" dirty="0" smtClean="0"/>
              <a:t>.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3881724" y="4103540"/>
            <a:ext cx="47525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r>
              <a:rPr lang="it-IT" sz="2400" dirty="0" smtClean="0"/>
              <a:t>Nel piano cartesiano è possibile individuare qualsiasi punto.</a:t>
            </a:r>
            <a:endParaRPr lang="it-IT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 Piano Cartesiano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" name="Immagine 2" descr="piano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52736"/>
            <a:ext cx="5162550" cy="4724400"/>
          </a:xfrm>
          <a:prstGeom prst="rect">
            <a:avLst/>
          </a:prstGeom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579096" y="2564904"/>
            <a:ext cx="356490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pPr algn="ctr"/>
            <a:r>
              <a:rPr lang="it-IT" sz="2400" dirty="0" smtClean="0"/>
              <a:t>Le rette ortogonali, detti </a:t>
            </a:r>
            <a:r>
              <a:rPr lang="it-IT" sz="2400" i="1" dirty="0" smtClean="0">
                <a:solidFill>
                  <a:schemeClr val="accent6"/>
                </a:solidFill>
              </a:rPr>
              <a:t>assi cartesiani</a:t>
            </a:r>
            <a:r>
              <a:rPr lang="it-IT" sz="2400" dirty="0" smtClean="0"/>
              <a:t>, dividono il piano in quattro parti chiamate </a:t>
            </a:r>
            <a:r>
              <a:rPr lang="it-IT" sz="2400" i="1" dirty="0" smtClean="0">
                <a:solidFill>
                  <a:schemeClr val="accent2"/>
                </a:solidFill>
              </a:rPr>
              <a:t>quadranti.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-3059832" y="7993640"/>
            <a:ext cx="241176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r>
              <a:rPr lang="it-IT" sz="2400" dirty="0" smtClean="0"/>
              <a:t>III Quadrante</a:t>
            </a:r>
            <a:endParaRPr lang="it-IT" sz="2400" dirty="0">
              <a:solidFill>
                <a:srgbClr val="FF0000"/>
              </a:solidFill>
            </a:endParaRPr>
          </a:p>
        </p:txBody>
      </p:sp>
      <p:pic>
        <p:nvPicPr>
          <p:cNvPr id="12" name="Immagine 11" descr="q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1412776"/>
            <a:ext cx="1609725" cy="1809750"/>
          </a:xfrm>
          <a:prstGeom prst="rect">
            <a:avLst/>
          </a:prstGeom>
        </p:spPr>
      </p:pic>
      <p:pic>
        <p:nvPicPr>
          <p:cNvPr id="13" name="Immagine 12" descr="q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1412776"/>
            <a:ext cx="1724025" cy="1933575"/>
          </a:xfrm>
          <a:prstGeom prst="rect">
            <a:avLst/>
          </a:prstGeom>
        </p:spPr>
      </p:pic>
      <p:pic>
        <p:nvPicPr>
          <p:cNvPr id="14" name="Immagine 13" descr="q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3933056"/>
            <a:ext cx="1828800" cy="2066925"/>
          </a:xfrm>
          <a:prstGeom prst="rect">
            <a:avLst/>
          </a:prstGeom>
        </p:spPr>
      </p:pic>
      <p:pic>
        <p:nvPicPr>
          <p:cNvPr id="15" name="Immagine 14" descr="4q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59832" y="3933056"/>
            <a:ext cx="1800225" cy="20288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 Piano Cartesiano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5508104" y="548680"/>
            <a:ext cx="309634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r>
              <a:rPr lang="it-IT" sz="2400" dirty="0" smtClean="0"/>
              <a:t>Il punto </a:t>
            </a:r>
            <a:r>
              <a:rPr lang="it-IT" sz="2400" dirty="0" smtClean="0">
                <a:solidFill>
                  <a:srgbClr val="FF0000"/>
                </a:solidFill>
              </a:rPr>
              <a:t>A</a:t>
            </a:r>
            <a:r>
              <a:rPr lang="it-IT" sz="2400" dirty="0" smtClean="0"/>
              <a:t> si trova nel I Quadrante, le sue coordinate sono entrambe positive.</a:t>
            </a:r>
            <a:endParaRPr lang="it-IT" sz="2400" i="1" dirty="0">
              <a:solidFill>
                <a:schemeClr val="accent2"/>
              </a:solidFill>
            </a:endParaRPr>
          </a:p>
        </p:txBody>
      </p:sp>
      <p:pic>
        <p:nvPicPr>
          <p:cNvPr id="4" name="Immagine 3" descr="piano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52736"/>
            <a:ext cx="5162550" cy="4724400"/>
          </a:xfrm>
          <a:prstGeom prst="rect">
            <a:avLst/>
          </a:prstGeom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580112" y="2708920"/>
            <a:ext cx="309634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r>
              <a:rPr lang="it-IT" sz="2400" dirty="0" smtClean="0"/>
              <a:t>Il punto </a:t>
            </a:r>
            <a:r>
              <a:rPr lang="it-IT" sz="2400" dirty="0" smtClean="0">
                <a:solidFill>
                  <a:srgbClr val="FF0000"/>
                </a:solidFill>
              </a:rPr>
              <a:t>B</a:t>
            </a:r>
            <a:r>
              <a:rPr lang="it-IT" sz="2400" dirty="0" smtClean="0"/>
              <a:t> si trova nel II Quadrante, ed ha ascissa negativa e ordinata positiva.</a:t>
            </a:r>
            <a:endParaRPr lang="it-IT" sz="2400" i="1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580112" y="4941168"/>
            <a:ext cx="309634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r>
              <a:rPr lang="it-IT" sz="2400" dirty="0" smtClean="0"/>
              <a:t>Come sono le coordinate dei punti </a:t>
            </a:r>
            <a:r>
              <a:rPr lang="it-IT" sz="2400" dirty="0" smtClean="0">
                <a:solidFill>
                  <a:srgbClr val="FF0000"/>
                </a:solidFill>
              </a:rPr>
              <a:t>C</a:t>
            </a:r>
            <a:r>
              <a:rPr lang="it-IT" sz="2400" dirty="0" smtClean="0"/>
              <a:t> e </a:t>
            </a:r>
            <a:r>
              <a:rPr lang="it-IT" sz="2400" dirty="0" smtClean="0">
                <a:solidFill>
                  <a:srgbClr val="FF0000"/>
                </a:solidFill>
              </a:rPr>
              <a:t>D</a:t>
            </a:r>
            <a:r>
              <a:rPr lang="it-IT" sz="2400" dirty="0" smtClean="0"/>
              <a:t> ?</a:t>
            </a:r>
            <a:endParaRPr lang="it-IT" sz="2400" i="1" dirty="0">
              <a:solidFill>
                <a:schemeClr val="accent2"/>
              </a:solidFill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3275856" y="4365104"/>
            <a:ext cx="432048" cy="648072"/>
            <a:chOff x="3275856" y="4365104"/>
            <a:chExt cx="432048" cy="648072"/>
          </a:xfrm>
        </p:grpSpPr>
        <p:sp>
          <p:nvSpPr>
            <p:cNvPr id="9" name="Ovale 8"/>
            <p:cNvSpPr/>
            <p:nvPr/>
          </p:nvSpPr>
          <p:spPr>
            <a:xfrm>
              <a:off x="3448008" y="4869160"/>
              <a:ext cx="72008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3275856" y="4365104"/>
              <a:ext cx="432048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57200" indent="-457200"/>
              <a:r>
                <a:rPr lang="it-IT" sz="2400" dirty="0" smtClean="0">
                  <a:solidFill>
                    <a:srgbClr val="FF0000"/>
                  </a:solidFill>
                </a:rPr>
                <a:t>D</a:t>
              </a:r>
              <a:endParaRPr lang="it-IT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Gruppo 10"/>
          <p:cNvGrpSpPr/>
          <p:nvPr/>
        </p:nvGrpSpPr>
        <p:grpSpPr>
          <a:xfrm>
            <a:off x="899592" y="2521032"/>
            <a:ext cx="432048" cy="547928"/>
            <a:chOff x="899592" y="2521032"/>
            <a:chExt cx="432048" cy="547928"/>
          </a:xfrm>
        </p:grpSpPr>
        <p:sp>
          <p:nvSpPr>
            <p:cNvPr id="12" name="Ovale 11"/>
            <p:cNvSpPr/>
            <p:nvPr/>
          </p:nvSpPr>
          <p:spPr>
            <a:xfrm>
              <a:off x="1057676" y="2924944"/>
              <a:ext cx="72008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899592" y="2521032"/>
              <a:ext cx="432048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57200" indent="-457200"/>
              <a:r>
                <a:rPr lang="it-IT" sz="2400" dirty="0" smtClean="0">
                  <a:solidFill>
                    <a:srgbClr val="FF0000"/>
                  </a:solidFill>
                </a:rPr>
                <a:t>B</a:t>
              </a:r>
              <a:endParaRPr lang="it-IT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" name="Gruppo 13"/>
          <p:cNvGrpSpPr/>
          <p:nvPr/>
        </p:nvGrpSpPr>
        <p:grpSpPr>
          <a:xfrm>
            <a:off x="899592" y="4869160"/>
            <a:ext cx="432048" cy="590132"/>
            <a:chOff x="899592" y="4869160"/>
            <a:chExt cx="432048" cy="590132"/>
          </a:xfrm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899592" y="4869160"/>
              <a:ext cx="432048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57200" indent="-457200"/>
              <a:r>
                <a:rPr lang="it-IT" sz="2400" dirty="0" smtClean="0">
                  <a:solidFill>
                    <a:srgbClr val="FF0000"/>
                  </a:solidFill>
                </a:rPr>
                <a:t>C</a:t>
              </a:r>
              <a:endParaRPr lang="it-IT" sz="2400" dirty="0">
                <a:solidFill>
                  <a:srgbClr val="FF0000"/>
                </a:solidFill>
              </a:endParaRPr>
            </a:p>
          </p:txBody>
        </p:sp>
        <p:sp>
          <p:nvSpPr>
            <p:cNvPr id="16" name="Ovale 15"/>
            <p:cNvSpPr/>
            <p:nvPr/>
          </p:nvSpPr>
          <p:spPr>
            <a:xfrm>
              <a:off x="1057676" y="5315276"/>
              <a:ext cx="72008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1115616" y="2378684"/>
            <a:ext cx="100811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r>
              <a:rPr lang="it-IT" sz="2400" dirty="0" smtClean="0"/>
              <a:t>(-3;1)</a:t>
            </a:r>
            <a:endParaRPr lang="it-IT" sz="2400" i="1" dirty="0">
              <a:solidFill>
                <a:schemeClr val="accent2"/>
              </a:solidFill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129684" y="4725144"/>
            <a:ext cx="122413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r>
              <a:rPr lang="it-IT" sz="2400" dirty="0" smtClean="0"/>
              <a:t>(-3;-4)</a:t>
            </a:r>
            <a:endParaRPr lang="it-IT" sz="2400" i="1" dirty="0">
              <a:solidFill>
                <a:schemeClr val="accent2"/>
              </a:solidFill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3635896" y="4293096"/>
            <a:ext cx="122413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r>
              <a:rPr lang="it-IT" sz="2400" dirty="0" smtClean="0"/>
              <a:t>(2;-3)</a:t>
            </a:r>
            <a:endParaRPr lang="it-IT" sz="2400" i="1" dirty="0">
              <a:solidFill>
                <a:schemeClr val="accent2"/>
              </a:solidFill>
            </a:endParaRPr>
          </a:p>
        </p:txBody>
      </p:sp>
      <p:grpSp>
        <p:nvGrpSpPr>
          <p:cNvPr id="20" name="Gruppo 19"/>
          <p:cNvGrpSpPr/>
          <p:nvPr/>
        </p:nvGrpSpPr>
        <p:grpSpPr>
          <a:xfrm>
            <a:off x="3275856" y="1008864"/>
            <a:ext cx="432048" cy="648072"/>
            <a:chOff x="3275856" y="4365104"/>
            <a:chExt cx="432048" cy="648072"/>
          </a:xfrm>
        </p:grpSpPr>
        <p:sp>
          <p:nvSpPr>
            <p:cNvPr id="21" name="Ovale 20"/>
            <p:cNvSpPr/>
            <p:nvPr/>
          </p:nvSpPr>
          <p:spPr>
            <a:xfrm>
              <a:off x="3448008" y="4869160"/>
              <a:ext cx="72008" cy="14401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" name="Rectangle 5"/>
            <p:cNvSpPr>
              <a:spLocks noChangeArrowheads="1"/>
            </p:cNvSpPr>
            <p:nvPr/>
          </p:nvSpPr>
          <p:spPr bwMode="auto">
            <a:xfrm>
              <a:off x="3275856" y="4365104"/>
              <a:ext cx="432048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57200" indent="-457200"/>
              <a:r>
                <a:rPr lang="it-IT" sz="2400" dirty="0" smtClean="0">
                  <a:solidFill>
                    <a:srgbClr val="FF0000"/>
                  </a:solidFill>
                </a:rPr>
                <a:t>A</a:t>
              </a:r>
              <a:endParaRPr lang="it-IT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3549820" y="864848"/>
            <a:ext cx="122413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r>
              <a:rPr lang="it-IT" sz="2400" dirty="0" smtClean="0"/>
              <a:t>(2;4)</a:t>
            </a:r>
            <a:endParaRPr lang="it-IT" sz="2400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17" grpId="0"/>
      <p:bldP spid="18" grpId="0"/>
      <p:bldP spid="19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 Piano Cartesiano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5508104" y="2132856"/>
            <a:ext cx="309634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r>
              <a:rPr lang="it-IT" sz="2400" dirty="0" smtClean="0"/>
              <a:t>Sapresti dire cosa indica la figura riportata qui a fianco?</a:t>
            </a:r>
            <a:endParaRPr lang="it-IT" sz="2400" i="1" dirty="0">
              <a:solidFill>
                <a:schemeClr val="accent2"/>
              </a:solidFill>
            </a:endParaRPr>
          </a:p>
        </p:txBody>
      </p:sp>
      <p:pic>
        <p:nvPicPr>
          <p:cNvPr id="4" name="Immagine 3" descr="piano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52736"/>
            <a:ext cx="5162550" cy="4724400"/>
          </a:xfrm>
          <a:prstGeom prst="rect">
            <a:avLst/>
          </a:prstGeom>
        </p:spPr>
      </p:pic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1520" y="1700808"/>
            <a:ext cx="18002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pPr algn="ctr"/>
            <a:r>
              <a:rPr lang="it-IT" sz="4000" dirty="0" smtClean="0">
                <a:solidFill>
                  <a:srgbClr val="008000"/>
                </a:solidFill>
              </a:rPr>
              <a:t>(- ; +)</a:t>
            </a:r>
            <a:endParaRPr lang="it-IT" sz="4000" i="1" dirty="0">
              <a:solidFill>
                <a:srgbClr val="008000"/>
              </a:solidFill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3131840" y="1700808"/>
            <a:ext cx="194421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pPr algn="ctr"/>
            <a:r>
              <a:rPr lang="it-IT" sz="4000" dirty="0" smtClean="0">
                <a:solidFill>
                  <a:srgbClr val="008000"/>
                </a:solidFill>
              </a:rPr>
              <a:t>(+ ; +)</a:t>
            </a:r>
            <a:endParaRPr lang="it-IT" sz="4000" i="1" dirty="0">
              <a:solidFill>
                <a:srgbClr val="008000"/>
              </a:solidFill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3161644" y="4365104"/>
            <a:ext cx="18002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pPr algn="ctr"/>
            <a:r>
              <a:rPr lang="it-IT" sz="4000" dirty="0" smtClean="0">
                <a:solidFill>
                  <a:srgbClr val="008000"/>
                </a:solidFill>
              </a:rPr>
              <a:t>(+ ; -)</a:t>
            </a:r>
            <a:endParaRPr lang="it-IT" sz="4000" i="1" dirty="0">
              <a:solidFill>
                <a:srgbClr val="008000"/>
              </a:solidFill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251520" y="4365104"/>
            <a:ext cx="172819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pPr algn="ctr"/>
            <a:r>
              <a:rPr lang="it-IT" sz="4000" dirty="0" smtClean="0">
                <a:solidFill>
                  <a:srgbClr val="008000"/>
                </a:solidFill>
              </a:rPr>
              <a:t>(- ; -)</a:t>
            </a:r>
            <a:endParaRPr lang="it-IT" sz="4000" i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23" grpId="0"/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323850" y="2852738"/>
            <a:ext cx="8280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it-IT" sz="36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Fine</a:t>
            </a:r>
            <a:endParaRPr lang="it-IT" sz="36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563888" y="357301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</a:t>
            </a:r>
            <a:r>
              <a:rPr lang="it-IT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</a:t>
            </a:r>
            <a:endParaRPr lang="it-IT" sz="24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Muoversi sulla retta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95536" y="1412776"/>
            <a:ext cx="828092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400" dirty="0" smtClean="0"/>
              <a:t>Osserva la retta disegnata sotto; di essa puoi dire </a:t>
            </a:r>
            <a:r>
              <a:rPr lang="it-IT" sz="2400" dirty="0" err="1" smtClean="0"/>
              <a:t>che…</a:t>
            </a:r>
            <a:endParaRPr lang="it-IT" sz="24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11560" y="4221088"/>
            <a:ext cx="619268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t-IT" sz="2400" dirty="0" smtClean="0"/>
              <a:t>è orizzontale (direzione);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/>
              <a:t>ha una freccia che ne indica il verso;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400" dirty="0" smtClean="0"/>
              <a:t>è graduata.</a:t>
            </a:r>
            <a:endParaRPr lang="it-IT" sz="2400" dirty="0"/>
          </a:p>
        </p:txBody>
      </p:sp>
      <p:pic>
        <p:nvPicPr>
          <p:cNvPr id="11" name="Immagine 10" descr="rett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348880"/>
            <a:ext cx="5619750" cy="16192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Muoversi sulla retta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611560" y="1412776"/>
            <a:ext cx="763284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400" dirty="0" smtClean="0"/>
              <a:t>Sapresti dire dove si trova esattamente il punto </a:t>
            </a:r>
            <a:r>
              <a:rPr lang="it-IT" sz="2400" dirty="0" smtClean="0">
                <a:solidFill>
                  <a:srgbClr val="FF0000"/>
                </a:solidFill>
              </a:rPr>
              <a:t>P</a:t>
            </a:r>
            <a:r>
              <a:rPr lang="it-IT" sz="2400" dirty="0" smtClean="0"/>
              <a:t> ?</a:t>
            </a:r>
            <a:endParaRPr lang="it-IT" sz="24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39552" y="4149080"/>
            <a:ext cx="835292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pPr marL="457200" indent="-457200"/>
            <a:r>
              <a:rPr lang="it-IT" sz="2400" dirty="0" smtClean="0"/>
              <a:t>Dirai che si trova sulla retta ad una distanza 5 dallo zero.</a:t>
            </a:r>
            <a:endParaRPr lang="it-IT" sz="2400" dirty="0"/>
          </a:p>
        </p:txBody>
      </p:sp>
      <p:grpSp>
        <p:nvGrpSpPr>
          <p:cNvPr id="8" name="Gruppo 7"/>
          <p:cNvGrpSpPr/>
          <p:nvPr/>
        </p:nvGrpSpPr>
        <p:grpSpPr>
          <a:xfrm>
            <a:off x="1691680" y="2348880"/>
            <a:ext cx="5619750" cy="1619250"/>
            <a:chOff x="1691680" y="2529830"/>
            <a:chExt cx="5619750" cy="1619250"/>
          </a:xfrm>
        </p:grpSpPr>
        <p:pic>
          <p:nvPicPr>
            <p:cNvPr id="5" name="Immagine 4" descr="retta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91680" y="2529830"/>
              <a:ext cx="5619750" cy="1619250"/>
            </a:xfrm>
            <a:prstGeom prst="rect">
              <a:avLst/>
            </a:prstGeom>
          </p:spPr>
        </p:pic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716016" y="2564904"/>
              <a:ext cx="504056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57200" indent="-457200"/>
              <a:r>
                <a:rPr lang="it-IT" sz="3200" dirty="0" smtClean="0">
                  <a:solidFill>
                    <a:srgbClr val="FF0000"/>
                  </a:solidFill>
                </a:rPr>
                <a:t>P</a:t>
              </a:r>
              <a:endParaRPr lang="it-IT" sz="3200" dirty="0">
                <a:solidFill>
                  <a:srgbClr val="FF0000"/>
                </a:solidFill>
              </a:endParaRPr>
            </a:p>
          </p:txBody>
        </p:sp>
        <p:sp>
          <p:nvSpPr>
            <p:cNvPr id="7" name="Ovale 6"/>
            <p:cNvSpPr/>
            <p:nvPr/>
          </p:nvSpPr>
          <p:spPr>
            <a:xfrm>
              <a:off x="4745820" y="3097096"/>
              <a:ext cx="216024" cy="21602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Muoversi sulla retta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611560" y="1412776"/>
            <a:ext cx="763284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400" dirty="0" smtClean="0"/>
              <a:t>E ora dove si trova esattamente il punto </a:t>
            </a:r>
            <a:r>
              <a:rPr lang="it-IT" sz="2400" dirty="0" smtClean="0">
                <a:solidFill>
                  <a:srgbClr val="FF0000"/>
                </a:solidFill>
              </a:rPr>
              <a:t>P</a:t>
            </a:r>
            <a:r>
              <a:rPr lang="it-IT" sz="2400" dirty="0" smtClean="0"/>
              <a:t> ?</a:t>
            </a:r>
            <a:endParaRPr lang="it-IT" sz="24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23528" y="4293096"/>
            <a:ext cx="820891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pPr marL="288000" algn="ctr"/>
            <a:r>
              <a:rPr lang="it-IT" sz="2400" dirty="0" smtClean="0"/>
              <a:t>Dirai che il punto </a:t>
            </a:r>
            <a:r>
              <a:rPr lang="it-IT" sz="2400" dirty="0" smtClean="0">
                <a:solidFill>
                  <a:srgbClr val="FF0000"/>
                </a:solidFill>
              </a:rPr>
              <a:t>P</a:t>
            </a:r>
            <a:r>
              <a:rPr lang="it-IT" sz="2400" dirty="0" smtClean="0"/>
              <a:t> è situato fuori dalla retta e quindi non è possibile stabilire esattamente la sua posizione.</a:t>
            </a:r>
            <a:endParaRPr lang="it-IT" sz="2400" dirty="0">
              <a:solidFill>
                <a:srgbClr val="FF0000"/>
              </a:solidFill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1691680" y="1960704"/>
            <a:ext cx="5619750" cy="2016224"/>
            <a:chOff x="1691680" y="2132856"/>
            <a:chExt cx="5619750" cy="2016224"/>
          </a:xfrm>
        </p:grpSpPr>
        <p:pic>
          <p:nvPicPr>
            <p:cNvPr id="5" name="Immagine 4" descr="retta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91680" y="2529830"/>
              <a:ext cx="5619750" cy="1619250"/>
            </a:xfrm>
            <a:prstGeom prst="rect">
              <a:avLst/>
            </a:prstGeom>
          </p:spPr>
        </p:pic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275856" y="2132856"/>
              <a:ext cx="504056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57200" indent="-457200"/>
              <a:r>
                <a:rPr lang="it-IT" sz="3200" dirty="0" smtClean="0">
                  <a:solidFill>
                    <a:srgbClr val="FF0000"/>
                  </a:solidFill>
                </a:rPr>
                <a:t>P</a:t>
              </a:r>
              <a:endParaRPr lang="it-IT" sz="3200" dirty="0">
                <a:solidFill>
                  <a:srgbClr val="FF0000"/>
                </a:solidFill>
              </a:endParaRPr>
            </a:p>
          </p:txBody>
        </p:sp>
        <p:sp>
          <p:nvSpPr>
            <p:cNvPr id="7" name="Ovale 6"/>
            <p:cNvSpPr/>
            <p:nvPr/>
          </p:nvSpPr>
          <p:spPr>
            <a:xfrm>
              <a:off x="3592024" y="2536768"/>
              <a:ext cx="216024" cy="21602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assi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517211"/>
            <a:ext cx="4474443" cy="3639981"/>
          </a:xfrm>
          <a:prstGeom prst="rect">
            <a:avLst/>
          </a:prstGeom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Muoversi nel piano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55576" y="5445224"/>
            <a:ext cx="763284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… si tratta di un reticolo su cui sono tracciate due rette orientate, graduate e tra loro perpendicolari.</a:t>
            </a:r>
            <a:endParaRPr lang="it-IT" sz="24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95536" y="764704"/>
            <a:ext cx="828092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pPr algn="ctr"/>
            <a:r>
              <a:rPr lang="it-IT" sz="2400" dirty="0" smtClean="0"/>
              <a:t>Osserva il disegno, di esso puoi dire </a:t>
            </a:r>
            <a:r>
              <a:rPr lang="it-IT" sz="2400" dirty="0" err="1" smtClean="0"/>
              <a:t>che…</a:t>
            </a:r>
            <a:endParaRPr lang="it-IT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Muoversi nel piano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95536" y="764704"/>
            <a:ext cx="828092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pPr algn="ctr"/>
            <a:r>
              <a:rPr lang="it-IT" sz="2400" dirty="0" smtClean="0"/>
              <a:t>Qual è la posizione del punto P nel reticolo?</a:t>
            </a:r>
            <a:endParaRPr lang="it-IT" sz="2400" dirty="0"/>
          </a:p>
        </p:txBody>
      </p:sp>
      <p:grpSp>
        <p:nvGrpSpPr>
          <p:cNvPr id="14" name="Gruppo 13"/>
          <p:cNvGrpSpPr/>
          <p:nvPr/>
        </p:nvGrpSpPr>
        <p:grpSpPr>
          <a:xfrm>
            <a:off x="2195736" y="1517211"/>
            <a:ext cx="4474443" cy="3639981"/>
            <a:chOff x="2195736" y="1517211"/>
            <a:chExt cx="4474443" cy="3639981"/>
          </a:xfrm>
        </p:grpSpPr>
        <p:pic>
          <p:nvPicPr>
            <p:cNvPr id="2" name="Immagine 1" descr="assi01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95736" y="1517211"/>
              <a:ext cx="4474443" cy="3639981"/>
            </a:xfrm>
            <a:prstGeom prst="rect">
              <a:avLst/>
            </a:prstGeom>
          </p:spPr>
        </p:pic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635896" y="1772816"/>
              <a:ext cx="504056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57200" indent="-457200"/>
              <a:r>
                <a:rPr lang="it-IT" sz="3200" dirty="0" smtClean="0">
                  <a:solidFill>
                    <a:srgbClr val="FF0000"/>
                  </a:solidFill>
                </a:rPr>
                <a:t>P</a:t>
              </a:r>
              <a:endParaRPr lang="it-IT" sz="3200" dirty="0">
                <a:solidFill>
                  <a:srgbClr val="FF0000"/>
                </a:solidFill>
              </a:endParaRPr>
            </a:p>
          </p:txBody>
        </p:sp>
        <p:sp>
          <p:nvSpPr>
            <p:cNvPr id="7" name="Ovale 6"/>
            <p:cNvSpPr/>
            <p:nvPr/>
          </p:nvSpPr>
          <p:spPr>
            <a:xfrm>
              <a:off x="3433940" y="2132856"/>
              <a:ext cx="216024" cy="21602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9" name="Connettore 1 8"/>
          <p:cNvCxnSpPr/>
          <p:nvPr/>
        </p:nvCxnSpPr>
        <p:spPr>
          <a:xfrm>
            <a:off x="3551488" y="2276872"/>
            <a:ext cx="0" cy="2592288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 flipH="1">
            <a:off x="2699792" y="2233000"/>
            <a:ext cx="864096" cy="0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219056" y="2204864"/>
            <a:ext cx="392494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Per poter indicare la posizione di </a:t>
            </a:r>
            <a:r>
              <a:rPr lang="it-IT" sz="2400" dirty="0" smtClean="0">
                <a:solidFill>
                  <a:srgbClr val="FF0000"/>
                </a:solidFill>
              </a:rPr>
              <a:t>P</a:t>
            </a:r>
            <a:r>
              <a:rPr lang="it-IT" sz="2400" dirty="0" smtClean="0"/>
              <a:t> occorre riferirci ad una coppia ordinata di numeri:</a:t>
            </a:r>
            <a:endParaRPr lang="it-IT" sz="2400" dirty="0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1331640" y="5517232"/>
            <a:ext cx="705678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La coppia (2;6) indica le </a:t>
            </a:r>
            <a:r>
              <a:rPr lang="it-IT" sz="2400" i="1" dirty="0" smtClean="0">
                <a:solidFill>
                  <a:srgbClr val="FF0000"/>
                </a:solidFill>
              </a:rPr>
              <a:t>coordinate</a:t>
            </a:r>
            <a:r>
              <a:rPr lang="it-IT" sz="2400" dirty="0" smtClean="0"/>
              <a:t> del punto </a:t>
            </a:r>
            <a:r>
              <a:rPr lang="it-IT" sz="2400" dirty="0" smtClean="0">
                <a:solidFill>
                  <a:srgbClr val="FF0000"/>
                </a:solidFill>
              </a:rPr>
              <a:t>P</a:t>
            </a:r>
            <a:r>
              <a:rPr lang="it-IT" sz="2400" dirty="0" smtClean="0"/>
              <a:t>.</a:t>
            </a:r>
            <a:endParaRPr lang="it-IT" sz="2400" dirty="0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923928" y="1844824"/>
            <a:ext cx="100811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i="1" dirty="0" smtClean="0">
                <a:solidFill>
                  <a:schemeClr val="accent6"/>
                </a:solidFill>
              </a:rPr>
              <a:t>(2;6)</a:t>
            </a:r>
            <a:endParaRPr lang="it-IT" sz="2400" i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16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assi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517211"/>
            <a:ext cx="4474443" cy="3639981"/>
          </a:xfrm>
          <a:prstGeom prst="rect">
            <a:avLst/>
          </a:prstGeom>
        </p:spPr>
      </p:pic>
      <p:grpSp>
        <p:nvGrpSpPr>
          <p:cNvPr id="18" name="Gruppo 17"/>
          <p:cNvGrpSpPr/>
          <p:nvPr/>
        </p:nvGrpSpPr>
        <p:grpSpPr>
          <a:xfrm>
            <a:off x="3433940" y="1772816"/>
            <a:ext cx="706012" cy="576064"/>
            <a:chOff x="3433940" y="1772816"/>
            <a:chExt cx="706012" cy="576064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635896" y="1772816"/>
              <a:ext cx="504056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57200" indent="-457200"/>
              <a:r>
                <a:rPr lang="it-IT" sz="3200" dirty="0" smtClean="0">
                  <a:solidFill>
                    <a:srgbClr val="FF0000"/>
                  </a:solidFill>
                </a:rPr>
                <a:t>P</a:t>
              </a:r>
              <a:endParaRPr lang="it-IT" sz="3200" dirty="0">
                <a:solidFill>
                  <a:srgbClr val="FF0000"/>
                </a:solidFill>
              </a:endParaRPr>
            </a:p>
          </p:txBody>
        </p:sp>
        <p:sp>
          <p:nvSpPr>
            <p:cNvPr id="7" name="Ovale 6"/>
            <p:cNvSpPr/>
            <p:nvPr/>
          </p:nvSpPr>
          <p:spPr>
            <a:xfrm>
              <a:off x="3433940" y="2132856"/>
              <a:ext cx="216024" cy="21602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2" name="Gruppo 21"/>
          <p:cNvGrpSpPr/>
          <p:nvPr/>
        </p:nvGrpSpPr>
        <p:grpSpPr>
          <a:xfrm>
            <a:off x="5191936" y="3356992"/>
            <a:ext cx="532192" cy="718412"/>
            <a:chOff x="5191936" y="3356992"/>
            <a:chExt cx="532192" cy="718412"/>
          </a:xfrm>
        </p:grpSpPr>
        <p:sp>
          <p:nvSpPr>
            <p:cNvPr id="16" name="Ovale 15"/>
            <p:cNvSpPr/>
            <p:nvPr/>
          </p:nvSpPr>
          <p:spPr>
            <a:xfrm>
              <a:off x="5191936" y="3859380"/>
              <a:ext cx="216024" cy="21602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5220072" y="3356992"/>
              <a:ext cx="504056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57200" indent="-457200"/>
              <a:r>
                <a:rPr lang="it-IT" sz="3200" dirty="0" smtClean="0">
                  <a:solidFill>
                    <a:srgbClr val="FF0000"/>
                  </a:solidFill>
                </a:rPr>
                <a:t>T</a:t>
              </a:r>
              <a:endParaRPr lang="it-IT" sz="32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8" name="Connettore 1 7"/>
          <p:cNvCxnSpPr/>
          <p:nvPr/>
        </p:nvCxnSpPr>
        <p:spPr>
          <a:xfrm>
            <a:off x="3551488" y="2276872"/>
            <a:ext cx="0" cy="2592288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flipH="1">
            <a:off x="2699792" y="2233000"/>
            <a:ext cx="864096" cy="0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5292080" y="3933056"/>
            <a:ext cx="0" cy="1016496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>
            <a:stCxn id="16" idx="2"/>
          </p:cNvCxnSpPr>
          <p:nvPr/>
        </p:nvCxnSpPr>
        <p:spPr>
          <a:xfrm flipH="1">
            <a:off x="2699792" y="3967392"/>
            <a:ext cx="2492144" cy="23604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Muoversi nel piano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95536" y="764704"/>
            <a:ext cx="828092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pPr algn="ctr"/>
            <a:r>
              <a:rPr lang="it-IT" sz="2400" dirty="0" smtClean="0"/>
              <a:t>Quali sono le coordinate dei punti P e T ?</a:t>
            </a:r>
            <a:endParaRPr lang="it-IT" sz="2400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808048" y="1816688"/>
            <a:ext cx="122413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800"/>
              </a:spcAft>
            </a:pPr>
            <a:r>
              <a:rPr lang="it-IT" sz="2400" dirty="0" smtClean="0">
                <a:solidFill>
                  <a:schemeClr val="accent2"/>
                </a:solidFill>
              </a:rPr>
              <a:t> (2 ; 6)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5508104" y="3400864"/>
            <a:ext cx="115212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800"/>
              </a:spcAft>
            </a:pPr>
            <a:r>
              <a:rPr lang="it-IT" sz="2400" dirty="0" smtClean="0">
                <a:solidFill>
                  <a:schemeClr val="accent2"/>
                </a:solidFill>
              </a:rPr>
              <a:t>(6 ; 2)</a:t>
            </a:r>
            <a:endParaRPr lang="it-IT" sz="2400" dirty="0">
              <a:solidFill>
                <a:schemeClr val="accent2"/>
              </a:solidFill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611560" y="5733256"/>
            <a:ext cx="8280920" cy="74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sz="2400" dirty="0" smtClean="0"/>
              <a:t>I due punti hanno le stesse coordinate? Spiega.</a:t>
            </a:r>
            <a:endParaRPr lang="it-IT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Muoversi nel piano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95536" y="764704"/>
            <a:ext cx="828092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pPr algn="ctr"/>
            <a:r>
              <a:rPr lang="it-IT" sz="2400" dirty="0" smtClean="0"/>
              <a:t>Le coordinate (2 ; 6) e (6 ; 2) indicano la posizione di due diversi punti.</a:t>
            </a:r>
            <a:endParaRPr lang="it-IT" sz="2400" dirty="0"/>
          </a:p>
        </p:txBody>
      </p:sp>
      <p:grpSp>
        <p:nvGrpSpPr>
          <p:cNvPr id="4" name="Gruppo 3"/>
          <p:cNvGrpSpPr/>
          <p:nvPr/>
        </p:nvGrpSpPr>
        <p:grpSpPr>
          <a:xfrm>
            <a:off x="2195736" y="1517211"/>
            <a:ext cx="4474443" cy="3639981"/>
            <a:chOff x="2195736" y="1517211"/>
            <a:chExt cx="4474443" cy="3639981"/>
          </a:xfrm>
        </p:grpSpPr>
        <p:pic>
          <p:nvPicPr>
            <p:cNvPr id="5" name="Immagine 4" descr="assi01.gi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95736" y="1517211"/>
              <a:ext cx="4474443" cy="3639981"/>
            </a:xfrm>
            <a:prstGeom prst="rect">
              <a:avLst/>
            </a:prstGeom>
          </p:spPr>
        </p:pic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635896" y="1772816"/>
              <a:ext cx="504056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57200" indent="-457200"/>
              <a:r>
                <a:rPr lang="it-IT" sz="3200" dirty="0" smtClean="0">
                  <a:solidFill>
                    <a:srgbClr val="FF0000"/>
                  </a:solidFill>
                </a:rPr>
                <a:t>P</a:t>
              </a:r>
              <a:endParaRPr lang="it-IT" sz="3200" dirty="0">
                <a:solidFill>
                  <a:srgbClr val="FF0000"/>
                </a:solidFill>
              </a:endParaRPr>
            </a:p>
          </p:txBody>
        </p:sp>
        <p:sp>
          <p:nvSpPr>
            <p:cNvPr id="7" name="Ovale 6"/>
            <p:cNvSpPr/>
            <p:nvPr/>
          </p:nvSpPr>
          <p:spPr>
            <a:xfrm>
              <a:off x="3433940" y="2132856"/>
              <a:ext cx="216024" cy="21602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Ovale 7"/>
            <p:cNvSpPr/>
            <p:nvPr/>
          </p:nvSpPr>
          <p:spPr>
            <a:xfrm>
              <a:off x="5191936" y="3859380"/>
              <a:ext cx="216024" cy="21602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5220072" y="3356992"/>
              <a:ext cx="504056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457200" indent="-457200"/>
              <a:r>
                <a:rPr lang="it-IT" sz="3200" dirty="0" smtClean="0">
                  <a:solidFill>
                    <a:srgbClr val="FF0000"/>
                  </a:solidFill>
                </a:rPr>
                <a:t>T</a:t>
              </a:r>
              <a:endParaRPr lang="it-IT" sz="32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0" name="Connettore 1 9"/>
          <p:cNvCxnSpPr/>
          <p:nvPr/>
        </p:nvCxnSpPr>
        <p:spPr>
          <a:xfrm>
            <a:off x="3551488" y="2276872"/>
            <a:ext cx="0" cy="2592288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 flipH="1">
            <a:off x="2699792" y="2233000"/>
            <a:ext cx="864096" cy="0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808800" y="1818000"/>
            <a:ext cx="12240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800"/>
              </a:spcAft>
            </a:pPr>
            <a:r>
              <a:rPr lang="it-IT" sz="2400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>
                <a:solidFill>
                  <a:schemeClr val="accent2"/>
                </a:solidFill>
              </a:rPr>
              <a:t>(2 ; 6)</a:t>
            </a:r>
          </a:p>
        </p:txBody>
      </p:sp>
      <p:cxnSp>
        <p:nvCxnSpPr>
          <p:cNvPr id="13" name="Connettore 1 12"/>
          <p:cNvCxnSpPr/>
          <p:nvPr/>
        </p:nvCxnSpPr>
        <p:spPr>
          <a:xfrm>
            <a:off x="5292080" y="3933056"/>
            <a:ext cx="0" cy="1016496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>
            <a:stCxn id="8" idx="2"/>
          </p:cNvCxnSpPr>
          <p:nvPr/>
        </p:nvCxnSpPr>
        <p:spPr>
          <a:xfrm flipH="1">
            <a:off x="2699792" y="3967392"/>
            <a:ext cx="2492144" cy="23604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5508000" y="3402000"/>
            <a:ext cx="115212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800"/>
              </a:spcAft>
            </a:pPr>
            <a:r>
              <a:rPr lang="it-IT" sz="2400" dirty="0" smtClean="0">
                <a:solidFill>
                  <a:schemeClr val="accent2"/>
                </a:solidFill>
              </a:rPr>
              <a:t>(6 ; 2)</a:t>
            </a:r>
            <a:endParaRPr lang="it-IT" sz="2400" dirty="0">
              <a:solidFill>
                <a:schemeClr val="accent2"/>
              </a:solidFill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611560" y="5517232"/>
            <a:ext cx="8280920" cy="74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400" dirty="0" smtClean="0"/>
              <a:t>Il primo numero della coppia indica il valore dell’asse orizzontale, il secondo quello dell’asse verticale.</a:t>
            </a:r>
            <a:endParaRPr lang="it-IT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it-IT" sz="40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Muoversi nel piano</a:t>
            </a:r>
            <a:endParaRPr lang="it-IT" sz="4000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411760" y="5301208"/>
            <a:ext cx="475252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pPr algn="ctr"/>
            <a:r>
              <a:rPr lang="it-IT" sz="2400" dirty="0" smtClean="0"/>
              <a:t>L’asse orizzontale prende il nome di </a:t>
            </a:r>
            <a:r>
              <a:rPr lang="it-IT" sz="2400" i="1" dirty="0" smtClean="0">
                <a:solidFill>
                  <a:schemeClr val="accent2"/>
                </a:solidFill>
              </a:rPr>
              <a:t>asse delle ascisse </a:t>
            </a:r>
            <a:r>
              <a:rPr lang="it-IT" sz="2400" dirty="0" smtClean="0"/>
              <a:t>o più semplicemente </a:t>
            </a:r>
            <a:r>
              <a:rPr lang="it-IT" sz="2400" i="1" dirty="0" smtClean="0">
                <a:solidFill>
                  <a:schemeClr val="accent2"/>
                </a:solidFill>
              </a:rPr>
              <a:t>asse x</a:t>
            </a:r>
            <a:endParaRPr lang="it-IT" sz="2400" i="1" dirty="0">
              <a:solidFill>
                <a:schemeClr val="accent2"/>
              </a:solidFill>
            </a:endParaRPr>
          </a:p>
        </p:txBody>
      </p:sp>
      <p:pic>
        <p:nvPicPr>
          <p:cNvPr id="5" name="Immagine 4" descr="assi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517211"/>
            <a:ext cx="4474443" cy="3639981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195736" y="1052736"/>
            <a:ext cx="50405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it-IT" sz="3200" i="1" dirty="0" smtClean="0">
                <a:solidFill>
                  <a:srgbClr val="FF0000"/>
                </a:solidFill>
              </a:rPr>
              <a:t>y</a:t>
            </a:r>
            <a:endParaRPr lang="it-IT" sz="3200" i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588224" y="4509120"/>
            <a:ext cx="50405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it-IT" sz="3200" i="1" dirty="0" smtClean="0">
                <a:solidFill>
                  <a:srgbClr val="FF0000"/>
                </a:solidFill>
              </a:rPr>
              <a:t>x</a:t>
            </a:r>
            <a:endParaRPr lang="it-IT" sz="3200" i="1" dirty="0">
              <a:solidFill>
                <a:srgbClr val="FF0000"/>
              </a:solidFill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179512" y="1988840"/>
            <a:ext cx="208823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it-IT" sz="2400" dirty="0" smtClean="0"/>
              <a:t>L’asse verticale prende il nome di </a:t>
            </a:r>
            <a:r>
              <a:rPr lang="it-IT" sz="2400" i="1" dirty="0" smtClean="0">
                <a:solidFill>
                  <a:schemeClr val="accent2"/>
                </a:solidFill>
              </a:rPr>
              <a:t>asse delle ordinate </a:t>
            </a:r>
            <a:r>
              <a:rPr lang="it-IT" sz="2400" dirty="0" smtClean="0"/>
              <a:t>o </a:t>
            </a:r>
            <a:r>
              <a:rPr lang="it-IT" sz="2400" i="1" dirty="0" smtClean="0">
                <a:solidFill>
                  <a:schemeClr val="accent2"/>
                </a:solidFill>
              </a:rPr>
              <a:t>asse y</a:t>
            </a:r>
            <a:endParaRPr lang="it-IT" sz="2400" i="1" dirty="0">
              <a:solidFill>
                <a:schemeClr val="accent2"/>
              </a:solidFill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3275856" y="2276872"/>
            <a:ext cx="46085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pPr algn="ctr"/>
            <a:r>
              <a:rPr lang="it-IT" sz="2400" dirty="0" smtClean="0"/>
              <a:t>Il punto d’incontro dei due assi è chiamato </a:t>
            </a:r>
            <a:r>
              <a:rPr lang="it-IT" sz="2400" i="1" dirty="0" smtClean="0">
                <a:solidFill>
                  <a:schemeClr val="accent2"/>
                </a:solidFill>
              </a:rPr>
              <a:t>origine degli assi</a:t>
            </a:r>
            <a:r>
              <a:rPr lang="it-IT" sz="2400" dirty="0" smtClean="0"/>
              <a:t>, detto anche </a:t>
            </a:r>
            <a:r>
              <a:rPr lang="it-IT" sz="2400" dirty="0" smtClean="0">
                <a:solidFill>
                  <a:schemeClr val="accent2"/>
                </a:solidFill>
              </a:rPr>
              <a:t>punto O</a:t>
            </a:r>
            <a:endParaRPr lang="it-IT" sz="2400" i="1" dirty="0">
              <a:solidFill>
                <a:schemeClr val="accent2"/>
              </a:solidFill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2195736" y="4797152"/>
            <a:ext cx="50405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it-IT" sz="3200" i="1" dirty="0" smtClean="0">
                <a:solidFill>
                  <a:srgbClr val="FF0000"/>
                </a:solidFill>
              </a:rPr>
              <a:t>O</a:t>
            </a:r>
            <a:endParaRPr lang="it-IT" sz="3200" i="1" dirty="0">
              <a:solidFill>
                <a:srgbClr val="FF0000"/>
              </a:solidFill>
            </a:endParaRPr>
          </a:p>
        </p:txBody>
      </p:sp>
      <p:cxnSp>
        <p:nvCxnSpPr>
          <p:cNvPr id="20" name="Connettore 2 19"/>
          <p:cNvCxnSpPr/>
          <p:nvPr/>
        </p:nvCxnSpPr>
        <p:spPr>
          <a:xfrm flipH="1">
            <a:off x="2771800" y="3356992"/>
            <a:ext cx="2664296" cy="144016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419872" y="5013176"/>
            <a:ext cx="237626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anchor="ctr" anchorCtr="0"/>
          <a:lstStyle/>
          <a:p>
            <a:pPr algn="ctr"/>
            <a:r>
              <a:rPr lang="it-IT" sz="2400" dirty="0" smtClean="0"/>
              <a:t>ascisse</a:t>
            </a:r>
            <a:endParaRPr lang="it-IT" sz="2400" i="1" dirty="0">
              <a:solidFill>
                <a:schemeClr val="accent2"/>
              </a:solidFill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907704" y="2420888"/>
            <a:ext cx="64807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 lIns="72000" anchor="ctr" anchorCtr="0"/>
          <a:lstStyle/>
          <a:p>
            <a:pPr algn="ctr"/>
            <a:r>
              <a:rPr lang="it-IT" sz="2400" dirty="0" smtClean="0"/>
              <a:t>ordinate</a:t>
            </a:r>
            <a:endParaRPr lang="it-IT" sz="2400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/>
      <p:bldP spid="9" grpId="0"/>
      <p:bldP spid="16" grpId="0"/>
      <p:bldP spid="16" grpId="1"/>
      <p:bldP spid="17" grpId="0"/>
      <p:bldP spid="17" grpId="1"/>
      <p:bldP spid="18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2463</TotalTime>
  <Words>564</Words>
  <Application>Microsoft Office PowerPoint</Application>
  <PresentationFormat>Presentazione su schermo (4:3)</PresentationFormat>
  <Paragraphs>92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Struttura predefinita</vt:lpstr>
      <vt:lpstr>Il Piano Cartesiano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Fenomeni Endogeni</dc:title>
  <dc:creator>ciao</dc:creator>
  <cp:lastModifiedBy>Amedeo Rollo</cp:lastModifiedBy>
  <cp:revision>308</cp:revision>
  <dcterms:created xsi:type="dcterms:W3CDTF">2009-11-01T07:18:47Z</dcterms:created>
  <dcterms:modified xsi:type="dcterms:W3CDTF">2017-04-14T07:31:37Z</dcterms:modified>
</cp:coreProperties>
</file>