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325" r:id="rId4"/>
    <p:sldId id="312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14" r:id="rId16"/>
    <p:sldId id="336" r:id="rId17"/>
    <p:sldId id="337" r:id="rId18"/>
    <p:sldId id="338" r:id="rId19"/>
    <p:sldId id="339" r:id="rId20"/>
    <p:sldId id="311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0563E-C03C-4140-BF6D-1791F6FB3A56}" type="datetimeFigureOut">
              <a:rPr lang="it-IT" smtClean="0"/>
              <a:pPr/>
              <a:t>18/04/2017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010E1-E5B9-4FB8-8431-579B8236EB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10E1-E5B9-4FB8-8431-579B8236EB56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B877-B4A4-4C73-B0AE-AC5D4AB076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84A-780D-4842-9F2C-C986E75F17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4E85-7246-451B-A6D3-EFA6CDB6FB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4595-4661-4B07-AF54-2928460FFB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A078-707C-49BA-BAFB-45035F0D13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04ED2-EC88-4507-BB84-70851FCA9A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FC21-EB50-48B1-AB7C-1DADEA0D41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4E52-E9AE-482F-BF0D-7457A8BC26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462F4-B9B9-4D88-A117-BB2E44460F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E7C0-0F3F-4DB3-9E3B-41DC7BDC1D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562B-CD7F-4441-9142-2955572593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2AF320-013A-4CC9-8E41-FFEAF41ED7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88640"/>
            <a:ext cx="4968552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</a:p>
        </p:txBody>
      </p:sp>
      <p:pic>
        <p:nvPicPr>
          <p:cNvPr id="7" name="Immagine 6" descr="lavag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870871" cy="398541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563888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 parte</a:t>
            </a:r>
            <a:endParaRPr lang="it-IT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nettore 1 4"/>
          <p:cNvCxnSpPr/>
          <p:nvPr/>
        </p:nvCxnSpPr>
        <p:spPr>
          <a:xfrm flipH="1">
            <a:off x="4499992" y="2492896"/>
            <a:ext cx="1412024" cy="1080120"/>
          </a:xfrm>
          <a:prstGeom prst="line">
            <a:avLst/>
          </a:prstGeom>
          <a:ln w="254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flipH="1">
            <a:off x="4515728" y="3565982"/>
            <a:ext cx="1404000" cy="7034"/>
          </a:xfrm>
          <a:prstGeom prst="line">
            <a:avLst/>
          </a:prstGeom>
          <a:ln w="254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5897948" y="2506964"/>
            <a:ext cx="0" cy="1044000"/>
          </a:xfrm>
          <a:prstGeom prst="line">
            <a:avLst/>
          </a:prstGeom>
          <a:ln w="254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560" y="1124744"/>
            <a:ext cx="482453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Qual è la lunghezza di AB?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" name="Immagine 10" descr="piano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486" y="1628800"/>
            <a:ext cx="5162550" cy="47244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67702" y="2492896"/>
            <a:ext cx="16702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FF0000"/>
                </a:solidFill>
              </a:rPr>
              <a:t>A(-3;2)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61370" y="2492896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FF0000"/>
                </a:solidFill>
              </a:rPr>
              <a:t>B(2;</a:t>
            </a:r>
            <a:r>
              <a:rPr lang="it-IT" sz="2800" dirty="0" err="1" smtClean="0">
                <a:solidFill>
                  <a:srgbClr val="FF0000"/>
                </a:solidFill>
              </a:rPr>
              <a:t>2</a:t>
            </a:r>
            <a:r>
              <a:rPr lang="it-IT" sz="2800" dirty="0" smtClean="0">
                <a:solidFill>
                  <a:srgbClr val="FF0000"/>
                </a:solidFill>
              </a:rPr>
              <a:t>)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043608" y="3140968"/>
            <a:ext cx="244827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039544" y="2060848"/>
            <a:ext cx="410445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2400" dirty="0" smtClean="0"/>
              <a:t>AB = </a:t>
            </a:r>
            <a:r>
              <a:rPr lang="it-IT" sz="2400" dirty="0" err="1" smtClean="0"/>
              <a:t>|x</a:t>
            </a:r>
            <a:r>
              <a:rPr lang="it-IT" sz="2400" baseline="-25000" dirty="0" err="1" smtClean="0"/>
              <a:t>A</a:t>
            </a:r>
            <a:r>
              <a:rPr lang="it-IT" sz="2400" dirty="0" smtClean="0"/>
              <a:t> – </a:t>
            </a:r>
            <a:r>
              <a:rPr lang="it-IT" sz="2400" dirty="0" err="1" smtClean="0"/>
              <a:t>x</a:t>
            </a:r>
            <a:r>
              <a:rPr lang="it-IT" sz="2400" baseline="-25000" dirty="0" err="1" smtClean="0"/>
              <a:t>B</a:t>
            </a:r>
            <a:r>
              <a:rPr lang="it-IT" sz="2400" dirty="0" err="1" smtClean="0"/>
              <a:t>|</a:t>
            </a:r>
            <a:r>
              <a:rPr lang="it-IT" sz="2400" dirty="0" smtClean="0"/>
              <a:t> =|-3 – 2| = 5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o anche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BA = </a:t>
            </a:r>
            <a:r>
              <a:rPr lang="it-IT" sz="2400" dirty="0" err="1" smtClean="0"/>
              <a:t>|x</a:t>
            </a:r>
            <a:r>
              <a:rPr lang="it-IT" sz="2400" baseline="-25000" dirty="0" err="1" smtClean="0"/>
              <a:t>B</a:t>
            </a:r>
            <a:r>
              <a:rPr lang="it-IT" sz="2400" dirty="0" smtClean="0"/>
              <a:t> – </a:t>
            </a:r>
            <a:r>
              <a:rPr lang="it-IT" sz="2400" dirty="0" err="1" smtClean="0"/>
              <a:t>x</a:t>
            </a:r>
            <a:r>
              <a:rPr lang="it-IT" sz="2400" baseline="-25000" dirty="0" err="1" smtClean="0"/>
              <a:t>A</a:t>
            </a:r>
            <a:r>
              <a:rPr lang="it-IT" sz="2400" dirty="0" err="1" smtClean="0"/>
              <a:t>|</a:t>
            </a:r>
            <a:r>
              <a:rPr lang="it-IT" sz="2400" dirty="0" smtClean="0"/>
              <a:t> =|2–(-3)| = 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      = |2 + 3| = 5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endParaRPr lang="it-IT" sz="2400" dirty="0"/>
          </a:p>
        </p:txBody>
      </p:sp>
      <p:pic>
        <p:nvPicPr>
          <p:cNvPr id="12" name="Immagine 11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2682" y="3067292"/>
            <a:ext cx="150874" cy="144016"/>
          </a:xfrm>
          <a:prstGeom prst="rect">
            <a:avLst/>
          </a:prstGeom>
        </p:spPr>
      </p:pic>
      <p:pic>
        <p:nvPicPr>
          <p:cNvPr id="13" name="Immagine 12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84878" y="3068960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536" y="1124744"/>
            <a:ext cx="56166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Qual è la lunghezza del segmento AB?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 descr="assi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514850" cy="3762375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60032" y="2564904"/>
            <a:ext cx="41044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Quando un segmento sul piano cartesiano non è parallelo ad uno degli assi occorre fare alcune osservazioni: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cxnSp>
        <p:nvCxnSpPr>
          <p:cNvPr id="17" name="Connettore 1 16"/>
          <p:cNvCxnSpPr/>
          <p:nvPr/>
        </p:nvCxnSpPr>
        <p:spPr>
          <a:xfrm>
            <a:off x="1043608" y="4437112"/>
            <a:ext cx="792088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1805892" y="4437112"/>
            <a:ext cx="0" cy="72008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flipV="1">
            <a:off x="3231984" y="3356992"/>
            <a:ext cx="0" cy="18002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1043608" y="3356992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755576" y="2276872"/>
            <a:ext cx="36004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625628" y="1946636"/>
            <a:ext cx="792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chemeClr val="accent2"/>
                </a:solidFill>
              </a:rPr>
              <a:t>1cm</a:t>
            </a:r>
            <a:endParaRPr lang="it-IT" sz="2000" dirty="0">
              <a:solidFill>
                <a:schemeClr val="accent2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203848" y="2924944"/>
            <a:ext cx="12241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A(6;5)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763688" y="4437112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B(2;</a:t>
            </a:r>
            <a:r>
              <a:rPr lang="it-IT" sz="2000" dirty="0" err="1" smtClean="0">
                <a:solidFill>
                  <a:srgbClr val="FF0000"/>
                </a:solidFill>
              </a:rPr>
              <a:t>2</a:t>
            </a:r>
            <a:r>
              <a:rPr lang="it-IT" sz="2000" dirty="0" smtClean="0">
                <a:solidFill>
                  <a:srgbClr val="FF0000"/>
                </a:solidFill>
              </a:rPr>
              <a:t>)</a:t>
            </a:r>
            <a:endParaRPr lang="it-IT" sz="2000" dirty="0">
              <a:solidFill>
                <a:srgbClr val="FF0000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>
          <a:xfrm flipH="1">
            <a:off x="1805892" y="3342924"/>
            <a:ext cx="1412024" cy="1080120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magine 26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982" y="3284984"/>
            <a:ext cx="150874" cy="144016"/>
          </a:xfrm>
          <a:prstGeom prst="rect">
            <a:avLst/>
          </a:prstGeom>
        </p:spPr>
      </p:pic>
      <p:pic>
        <p:nvPicPr>
          <p:cNvPr id="28" name="Immagine 27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5552" y="4335300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536" y="1124744"/>
            <a:ext cx="56166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Qual è la lunghezza del segmento AB?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 descr="assi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60848"/>
            <a:ext cx="4514850" cy="3762375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03848" y="2924944"/>
            <a:ext cx="12241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A(6;5)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63688" y="4437112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B(2;</a:t>
            </a:r>
            <a:r>
              <a:rPr lang="it-IT" sz="2000" dirty="0" err="1" smtClean="0">
                <a:solidFill>
                  <a:srgbClr val="FF0000"/>
                </a:solidFill>
              </a:rPr>
              <a:t>2</a:t>
            </a:r>
            <a:r>
              <a:rPr lang="it-IT" sz="2000" dirty="0" smtClean="0">
                <a:solidFill>
                  <a:srgbClr val="FF0000"/>
                </a:solidFill>
              </a:rPr>
              <a:t>)</a:t>
            </a:r>
            <a:endParaRPr lang="it-IT" sz="2000" dirty="0">
              <a:solidFill>
                <a:srgbClr val="FF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 flipH="1">
            <a:off x="1805892" y="3342924"/>
            <a:ext cx="1412024" cy="1080120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788024" y="1844824"/>
            <a:ext cx="41044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Vediamo che il segmento AB è l’ipotenusa del triangolo ABC; applicando il teorema di Pitagora si ha: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1043608" y="4437112"/>
            <a:ext cx="21600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821628" y="4437112"/>
            <a:ext cx="0" cy="72008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3217916" y="3356992"/>
            <a:ext cx="0" cy="18002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043608" y="3356992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275856" y="4221088"/>
            <a:ext cx="4320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C</a:t>
            </a:r>
            <a:endParaRPr lang="it-IT" sz="2000" dirty="0">
              <a:solidFill>
                <a:srgbClr val="FF0000"/>
              </a:solidFill>
            </a:endParaRPr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/>
        </p:nvGraphicFramePr>
        <p:xfrm>
          <a:off x="5076057" y="3573016"/>
          <a:ext cx="3024336" cy="504991"/>
        </p:xfrm>
        <a:graphic>
          <a:graphicData uri="http://schemas.openxmlformats.org/presentationml/2006/ole">
            <p:oleObj spid="_x0000_s1026" name="Equation" r:id="rId4" imgW="1244520" imgH="253800" progId="Equation.DSMT4">
              <p:embed/>
            </p:oleObj>
          </a:graphicData>
        </a:graphic>
      </p:graphicFrame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148064" y="4293096"/>
            <a:ext cx="27363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Sappiamo che:</a:t>
            </a:r>
          </a:p>
          <a:p>
            <a:r>
              <a:rPr lang="it-IT" sz="2400" dirty="0" smtClean="0"/>
              <a:t>BC =|6-2|=4cm</a:t>
            </a:r>
          </a:p>
          <a:p>
            <a:r>
              <a:rPr lang="it-IT" sz="2400" dirty="0" smtClean="0"/>
              <a:t>AC =|5-2|=3cm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/>
        </p:nvGraphicFramePr>
        <p:xfrm>
          <a:off x="189805" y="5779095"/>
          <a:ext cx="8702675" cy="530225"/>
        </p:xfrm>
        <a:graphic>
          <a:graphicData uri="http://schemas.openxmlformats.org/presentationml/2006/ole">
            <p:oleObj spid="_x0000_s1027" name="Equation" r:id="rId5" imgW="3581280" imgH="266400" progId="Equation.DSMT4">
              <p:embed/>
            </p:oleObj>
          </a:graphicData>
        </a:graphic>
      </p:graphicFrame>
      <p:cxnSp>
        <p:nvCxnSpPr>
          <p:cNvPr id="20" name="Connettore 1 19"/>
          <p:cNvCxnSpPr/>
          <p:nvPr/>
        </p:nvCxnSpPr>
        <p:spPr>
          <a:xfrm flipH="1">
            <a:off x="1835696" y="4430078"/>
            <a:ext cx="1426092" cy="7034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3203848" y="3356992"/>
            <a:ext cx="0" cy="1015146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755576" y="2276872"/>
            <a:ext cx="36004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25628" y="1946636"/>
            <a:ext cx="792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chemeClr val="accent2"/>
                </a:solidFill>
              </a:rPr>
              <a:t>1cm</a:t>
            </a:r>
            <a:endParaRPr lang="it-IT" sz="2000" dirty="0">
              <a:solidFill>
                <a:schemeClr val="accent2"/>
              </a:solidFill>
            </a:endParaRPr>
          </a:p>
        </p:txBody>
      </p:sp>
      <p:pic>
        <p:nvPicPr>
          <p:cNvPr id="24" name="Immagine 23" descr="cerchiet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982" y="3284984"/>
            <a:ext cx="150874" cy="144016"/>
          </a:xfrm>
          <a:prstGeom prst="rect">
            <a:avLst/>
          </a:prstGeom>
        </p:spPr>
      </p:pic>
      <p:pic>
        <p:nvPicPr>
          <p:cNvPr id="27" name="Immagine 26" descr="cerchiet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35552" y="4335300"/>
            <a:ext cx="150874" cy="144016"/>
          </a:xfrm>
          <a:prstGeom prst="rect">
            <a:avLst/>
          </a:prstGeom>
        </p:spPr>
      </p:pic>
      <p:pic>
        <p:nvPicPr>
          <p:cNvPr id="28" name="Immagine 27" descr="cerchiett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9050" y="4336968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536" y="1124744"/>
            <a:ext cx="56166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Qual è la lunghezza del segmento AB?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 descr="assi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60848"/>
            <a:ext cx="4514850" cy="3762375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59832" y="2924944"/>
            <a:ext cx="14401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A(</a:t>
            </a:r>
            <a:r>
              <a:rPr lang="it-IT" sz="2000" dirty="0" err="1" smtClean="0">
                <a:solidFill>
                  <a:srgbClr val="FF0000"/>
                </a:solidFill>
              </a:rPr>
              <a:t>x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A</a:t>
            </a:r>
            <a:r>
              <a:rPr lang="it-IT" sz="2000" dirty="0" smtClean="0">
                <a:solidFill>
                  <a:srgbClr val="FF0000"/>
                </a:solidFill>
              </a:rPr>
              <a:t>;</a:t>
            </a:r>
            <a:r>
              <a:rPr lang="it-IT" sz="2000" dirty="0" err="1" smtClean="0">
                <a:solidFill>
                  <a:srgbClr val="FF0000"/>
                </a:solidFill>
              </a:rPr>
              <a:t>y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A</a:t>
            </a:r>
            <a:r>
              <a:rPr lang="it-IT" sz="2000" dirty="0" smtClean="0">
                <a:solidFill>
                  <a:srgbClr val="FF0000"/>
                </a:solidFill>
              </a:rPr>
              <a:t>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35696" y="4437112"/>
            <a:ext cx="12961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B(</a:t>
            </a:r>
            <a:r>
              <a:rPr lang="it-IT" sz="2000" dirty="0" err="1" smtClean="0">
                <a:solidFill>
                  <a:srgbClr val="FF0000"/>
                </a:solidFill>
              </a:rPr>
              <a:t>x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B</a:t>
            </a:r>
            <a:r>
              <a:rPr lang="it-IT" sz="2000" dirty="0" smtClean="0">
                <a:solidFill>
                  <a:srgbClr val="FF0000"/>
                </a:solidFill>
              </a:rPr>
              <a:t>;</a:t>
            </a:r>
            <a:r>
              <a:rPr lang="it-IT" sz="2000" dirty="0" err="1" smtClean="0">
                <a:solidFill>
                  <a:srgbClr val="FF0000"/>
                </a:solidFill>
              </a:rPr>
              <a:t>y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B</a:t>
            </a:r>
            <a:r>
              <a:rPr lang="it-IT" sz="2000" dirty="0" smtClean="0">
                <a:solidFill>
                  <a:srgbClr val="FF0000"/>
                </a:solidFill>
              </a:rPr>
              <a:t>)</a:t>
            </a:r>
            <a:endParaRPr lang="it-IT" sz="2000" dirty="0">
              <a:solidFill>
                <a:srgbClr val="FF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 flipH="1">
            <a:off x="1805892" y="3342924"/>
            <a:ext cx="1412024" cy="1080120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788024" y="1844824"/>
            <a:ext cx="41044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Generalizzando: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1043608" y="4437112"/>
            <a:ext cx="21600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821628" y="4437112"/>
            <a:ext cx="0" cy="72008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3217916" y="3356992"/>
            <a:ext cx="0" cy="18002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043608" y="3356992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203848" y="4365104"/>
            <a:ext cx="4320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rgbClr val="FF0000"/>
                </a:solidFill>
              </a:rPr>
              <a:t>C</a:t>
            </a:r>
            <a:endParaRPr lang="it-IT" sz="2000" dirty="0">
              <a:solidFill>
                <a:srgbClr val="FF0000"/>
              </a:solidFill>
            </a:endParaRPr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/>
        </p:nvGraphicFramePr>
        <p:xfrm>
          <a:off x="4788024" y="2636912"/>
          <a:ext cx="4197350" cy="1162050"/>
        </p:xfrm>
        <a:graphic>
          <a:graphicData uri="http://schemas.openxmlformats.org/presentationml/2006/ole">
            <p:oleObj spid="_x0000_s2051" name="Equation" r:id="rId4" imgW="1726920" imgH="583920" progId="Equation.DSMT4">
              <p:embed/>
            </p:oleObj>
          </a:graphicData>
        </a:graphic>
      </p:graphicFrame>
      <p:sp>
        <p:nvSpPr>
          <p:cNvPr id="20" name="Rettangolo 19"/>
          <p:cNvSpPr/>
          <p:nvPr/>
        </p:nvSpPr>
        <p:spPr>
          <a:xfrm>
            <a:off x="899592" y="2492896"/>
            <a:ext cx="144016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403648" y="5215132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 flipH="1">
            <a:off x="1835696" y="4437112"/>
            <a:ext cx="1426092" cy="7034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3203848" y="3356992"/>
            <a:ext cx="0" cy="1015146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987824" y="5085184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err="1" smtClean="0">
                <a:solidFill>
                  <a:srgbClr val="FF0000"/>
                </a:solidFill>
              </a:rPr>
              <a:t>x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A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547664" y="5085184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err="1" smtClean="0">
                <a:solidFill>
                  <a:srgbClr val="FF0000"/>
                </a:solidFill>
              </a:rPr>
              <a:t>x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B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83568" y="3097096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err="1" smtClean="0">
                <a:solidFill>
                  <a:srgbClr val="FF0000"/>
                </a:solidFill>
              </a:rPr>
              <a:t>y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A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97636" y="4149080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err="1" smtClean="0">
                <a:solidFill>
                  <a:srgbClr val="FF0000"/>
                </a:solidFill>
              </a:rPr>
              <a:t>y</a:t>
            </a:r>
            <a:r>
              <a:rPr lang="it-IT" sz="2000" baseline="-25000" dirty="0" err="1" smtClean="0">
                <a:solidFill>
                  <a:srgbClr val="FF0000"/>
                </a:solidFill>
              </a:rPr>
              <a:t>B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28" name="Immagine 27" descr="cerchiett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982" y="3284984"/>
            <a:ext cx="150874" cy="144016"/>
          </a:xfrm>
          <a:prstGeom prst="rect">
            <a:avLst/>
          </a:prstGeom>
        </p:spPr>
      </p:pic>
      <p:pic>
        <p:nvPicPr>
          <p:cNvPr id="29" name="Immagine 28" descr="cerchiett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42762" y="4351036"/>
            <a:ext cx="150874" cy="144016"/>
          </a:xfrm>
          <a:prstGeom prst="rect">
            <a:avLst/>
          </a:prstGeom>
        </p:spPr>
      </p:pic>
      <p:pic>
        <p:nvPicPr>
          <p:cNvPr id="30" name="Immagine 29" descr="cerchiett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9050" y="4336968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magine 25" descr="piano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8"/>
            <a:ext cx="5162550" cy="4724400"/>
          </a:xfrm>
          <a:prstGeom prst="rect">
            <a:avLst/>
          </a:prstGeom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536" y="1124744"/>
            <a:ext cx="59046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Qual è la distanza tra i punti A e B 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228184" y="2492896"/>
            <a:ext cx="14401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400" dirty="0" smtClean="0">
                <a:solidFill>
                  <a:srgbClr val="FF0000"/>
                </a:solidFill>
              </a:rPr>
              <a:t>A(-2;-4)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270388" y="2996952"/>
            <a:ext cx="12961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400" dirty="0" smtClean="0">
                <a:solidFill>
                  <a:srgbClr val="FF0000"/>
                </a:solidFill>
              </a:rPr>
              <a:t>B(4;</a:t>
            </a:r>
            <a:r>
              <a:rPr lang="it-IT" sz="2400" dirty="0" err="1" smtClean="0">
                <a:solidFill>
                  <a:srgbClr val="FF0000"/>
                </a:solidFill>
              </a:rPr>
              <a:t>4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364088" y="1700808"/>
            <a:ext cx="35283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Le coordinate dei punti sono: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2483768" y="2233000"/>
            <a:ext cx="2016224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575800" y="4149080"/>
            <a:ext cx="0" cy="194421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4427984" y="2204864"/>
            <a:ext cx="0" cy="194421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1547664" y="6035356"/>
            <a:ext cx="1008112" cy="1406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ggetto 16"/>
          <p:cNvGraphicFramePr>
            <a:graphicFrameLocks noChangeAspect="1"/>
          </p:cNvGraphicFramePr>
          <p:nvPr/>
        </p:nvGraphicFramePr>
        <p:xfrm>
          <a:off x="4767262" y="4725144"/>
          <a:ext cx="4376738" cy="1360488"/>
        </p:xfrm>
        <a:graphic>
          <a:graphicData uri="http://schemas.openxmlformats.org/presentationml/2006/ole">
            <p:oleObj spid="_x0000_s28674" name="Equation" r:id="rId4" imgW="2108160" imgH="799920" progId="Equation.DSMT4">
              <p:embed/>
            </p:oleObj>
          </a:graphicData>
        </a:graphic>
      </p:graphicFrame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115616" y="5661248"/>
            <a:ext cx="4320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400" dirty="0" smtClean="0">
                <a:solidFill>
                  <a:srgbClr val="FF0000"/>
                </a:solidFill>
              </a:rPr>
              <a:t>A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4067944" y="1772816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400" dirty="0" smtClean="0">
                <a:solidFill>
                  <a:srgbClr val="FF0000"/>
                </a:solidFill>
              </a:rPr>
              <a:t>B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436096" y="3717032"/>
            <a:ext cx="35283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Applicando la formula avremo: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cxnSp>
        <p:nvCxnSpPr>
          <p:cNvPr id="34" name="Connettore 1 33"/>
          <p:cNvCxnSpPr/>
          <p:nvPr/>
        </p:nvCxnSpPr>
        <p:spPr>
          <a:xfrm>
            <a:off x="611560" y="2248736"/>
            <a:ext cx="50405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39552" y="1899428"/>
            <a:ext cx="792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000" dirty="0" smtClean="0">
                <a:solidFill>
                  <a:schemeClr val="accent2"/>
                </a:solidFill>
              </a:rPr>
              <a:t>1cm</a:t>
            </a:r>
            <a:endParaRPr lang="it-IT" sz="2000" dirty="0">
              <a:solidFill>
                <a:schemeClr val="accent2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>
          <a:xfrm flipH="1">
            <a:off x="1591536" y="2204864"/>
            <a:ext cx="2880320" cy="3809390"/>
          </a:xfrm>
          <a:prstGeom prst="line">
            <a:avLst/>
          </a:prstGeom>
          <a:ln w="254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magine 20" descr="cerchiett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89724" y="5963348"/>
            <a:ext cx="150874" cy="144016"/>
          </a:xfrm>
          <a:prstGeom prst="rect">
            <a:avLst/>
          </a:prstGeom>
        </p:spPr>
      </p:pic>
      <p:pic>
        <p:nvPicPr>
          <p:cNvPr id="22" name="Immagine 21" descr="cerchiett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70044" y="2146924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assi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700808"/>
            <a:ext cx="4474443" cy="3639981"/>
          </a:xfrm>
          <a:prstGeom prst="rect">
            <a:avLst/>
          </a:prstGeom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medio di un segmento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788024" y="2420888"/>
            <a:ext cx="41409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Il punto M è il punto medio del segmento; quali sono le sue coordinate?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764704"/>
            <a:ext cx="82809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degli estremi del segmento AB ?</a:t>
            </a:r>
            <a:endParaRPr lang="it-IT" sz="2400" dirty="0"/>
          </a:p>
        </p:txBody>
      </p:sp>
      <p:pic>
        <p:nvPicPr>
          <p:cNvPr id="7" name="Immagine 6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077072"/>
            <a:ext cx="150874" cy="144016"/>
          </a:xfrm>
          <a:prstGeom prst="rect">
            <a:avLst/>
          </a:prstGeom>
        </p:spPr>
      </p:pic>
      <p:cxnSp>
        <p:nvCxnSpPr>
          <p:cNvPr id="10" name="Connettore 1 9"/>
          <p:cNvCxnSpPr>
            <a:endCxn id="7" idx="1"/>
          </p:cNvCxnSpPr>
          <p:nvPr/>
        </p:nvCxnSpPr>
        <p:spPr>
          <a:xfrm flipV="1">
            <a:off x="1475656" y="4149080"/>
            <a:ext cx="2520280" cy="14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72032" y="3745168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>
                <a:solidFill>
                  <a:srgbClr val="FF0000"/>
                </a:solidFill>
              </a:rPr>
              <a:t>A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23928" y="370296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>
                <a:solidFill>
                  <a:srgbClr val="FF0000"/>
                </a:solidFill>
              </a:rPr>
              <a:t>B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14" name="Immagine 13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077072"/>
            <a:ext cx="150874" cy="144016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55776" y="364502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>
                <a:solidFill>
                  <a:srgbClr val="FF0000"/>
                </a:solidFill>
              </a:rPr>
              <a:t>M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940152" y="1556792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>
                <a:solidFill>
                  <a:srgbClr val="FF0000"/>
                </a:solidFill>
              </a:rPr>
              <a:t>A(2;</a:t>
            </a:r>
            <a:r>
              <a:rPr lang="it-IT" sz="2400" dirty="0" err="1" smtClean="0">
                <a:solidFill>
                  <a:srgbClr val="FF0000"/>
                </a:solidFill>
              </a:rPr>
              <a:t>2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B(8;2)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788024" y="3789040"/>
            <a:ext cx="33853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Dal grafico si ricava:</a:t>
            </a:r>
            <a:endParaRPr lang="it-IT" sz="240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012160" y="4293096"/>
            <a:ext cx="13681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>
                <a:solidFill>
                  <a:srgbClr val="FF0000"/>
                </a:solidFill>
              </a:rPr>
              <a:t>M(5;2)</a:t>
            </a:r>
          </a:p>
        </p:txBody>
      </p:sp>
      <p:pic>
        <p:nvPicPr>
          <p:cNvPr id="6" name="Immagine 5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6054" y="4088517"/>
            <a:ext cx="150874" cy="144016"/>
          </a:xfrm>
          <a:prstGeom prst="rect">
            <a:avLst/>
          </a:prstGeom>
        </p:spPr>
      </p:pic>
      <p:cxnSp>
        <p:nvCxnSpPr>
          <p:cNvPr id="21" name="Connettore 1 20"/>
          <p:cNvCxnSpPr/>
          <p:nvPr/>
        </p:nvCxnSpPr>
        <p:spPr>
          <a:xfrm>
            <a:off x="2771800" y="4149080"/>
            <a:ext cx="0" cy="86409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flipH="1">
            <a:off x="611560" y="4149080"/>
            <a:ext cx="205222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medio di un segmento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148064" y="1628800"/>
            <a:ext cx="38884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Perché il punto M ha la stessa ordinata dei punti A e B?</a:t>
            </a:r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764704"/>
            <a:ext cx="82809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degli estremi del segmento AB ?</a:t>
            </a:r>
            <a:endParaRPr lang="it-IT" sz="24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076056" y="2852936"/>
            <a:ext cx="33853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err="1" smtClean="0"/>
              <a:t>y</a:t>
            </a:r>
            <a:r>
              <a:rPr lang="it-IT" sz="2400" baseline="-25000" dirty="0" err="1" smtClean="0"/>
              <a:t>A</a:t>
            </a:r>
            <a:r>
              <a:rPr lang="it-IT" sz="2400" dirty="0" smtClean="0"/>
              <a:t> = </a:t>
            </a:r>
            <a:r>
              <a:rPr lang="it-IT" sz="2400" dirty="0" err="1" smtClean="0"/>
              <a:t>y</a:t>
            </a:r>
            <a:r>
              <a:rPr lang="it-IT" sz="2400" baseline="-25000" dirty="0" err="1" smtClean="0"/>
              <a:t>B</a:t>
            </a:r>
            <a:r>
              <a:rPr lang="it-IT" sz="2400" dirty="0" smtClean="0"/>
              <a:t> = </a:t>
            </a:r>
            <a:r>
              <a:rPr lang="it-IT" sz="2400" dirty="0" err="1" smtClean="0"/>
              <a:t>y</a:t>
            </a:r>
            <a:r>
              <a:rPr lang="it-IT" sz="2400" baseline="-25000" dirty="0" err="1" smtClean="0"/>
              <a:t>M</a:t>
            </a:r>
            <a:r>
              <a:rPr lang="it-IT" sz="2400" dirty="0" smtClean="0"/>
              <a:t> = 2</a:t>
            </a:r>
            <a:endParaRPr lang="it-IT" sz="24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220072" y="3789040"/>
            <a:ext cx="34563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L’ascissa del punto M invece è 5, ovvero la media dei valori di ascissa dei punti A e B:</a:t>
            </a:r>
            <a:endParaRPr lang="it-IT" sz="2400" dirty="0"/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/>
        </p:nvGraphicFramePr>
        <p:xfrm>
          <a:off x="5364088" y="5445224"/>
          <a:ext cx="3075166" cy="792088"/>
        </p:xfrm>
        <a:graphic>
          <a:graphicData uri="http://schemas.openxmlformats.org/presentationml/2006/ole">
            <p:oleObj spid="_x0000_s29698" name="Equation" r:id="rId3" imgW="1676160" imgH="431640" progId="Equation.DSMT4">
              <p:embed/>
            </p:oleObj>
          </a:graphicData>
        </a:graphic>
      </p:graphicFrame>
      <p:grpSp>
        <p:nvGrpSpPr>
          <p:cNvPr id="29" name="Gruppo 28"/>
          <p:cNvGrpSpPr/>
          <p:nvPr/>
        </p:nvGrpSpPr>
        <p:grpSpPr>
          <a:xfrm>
            <a:off x="107504" y="1700808"/>
            <a:ext cx="4474443" cy="3639981"/>
            <a:chOff x="107504" y="1700808"/>
            <a:chExt cx="4474443" cy="3639981"/>
          </a:xfrm>
        </p:grpSpPr>
        <p:pic>
          <p:nvPicPr>
            <p:cNvPr id="19" name="Immagine 18" descr="assi01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1700808"/>
              <a:ext cx="4474443" cy="3639981"/>
            </a:xfrm>
            <a:prstGeom prst="rect">
              <a:avLst/>
            </a:prstGeom>
          </p:spPr>
        </p:pic>
        <p:pic>
          <p:nvPicPr>
            <p:cNvPr id="20" name="Immagine 19" descr="cerchiett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95936" y="4077072"/>
              <a:ext cx="150874" cy="144016"/>
            </a:xfrm>
            <a:prstGeom prst="rect">
              <a:avLst/>
            </a:prstGeom>
          </p:spPr>
        </p:pic>
        <p:cxnSp>
          <p:nvCxnSpPr>
            <p:cNvPr id="21" name="Connettore 1 20"/>
            <p:cNvCxnSpPr>
              <a:endCxn id="20" idx="1"/>
            </p:cNvCxnSpPr>
            <p:nvPr/>
          </p:nvCxnSpPr>
          <p:spPr>
            <a:xfrm flipV="1">
              <a:off x="1475656" y="4149080"/>
              <a:ext cx="2520280" cy="140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1272032" y="3745168"/>
              <a:ext cx="5760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2400" dirty="0" smtClean="0">
                  <a:solidFill>
                    <a:srgbClr val="FF0000"/>
                  </a:solidFill>
                </a:rPr>
                <a:t>A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3923928" y="3702964"/>
              <a:ext cx="50405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2400" dirty="0" smtClean="0">
                  <a:solidFill>
                    <a:srgbClr val="FF0000"/>
                  </a:solidFill>
                </a:rPr>
                <a:t>B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pic>
          <p:nvPicPr>
            <p:cNvPr id="24" name="Immagine 23" descr="cerchiett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99792" y="4077072"/>
              <a:ext cx="150874" cy="144016"/>
            </a:xfrm>
            <a:prstGeom prst="rect">
              <a:avLst/>
            </a:prstGeom>
          </p:spPr>
        </p:pic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2555776" y="3645024"/>
              <a:ext cx="50405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2400" dirty="0" smtClean="0">
                  <a:solidFill>
                    <a:srgbClr val="FF0000"/>
                  </a:solidFill>
                </a:rPr>
                <a:t>M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pic>
          <p:nvPicPr>
            <p:cNvPr id="26" name="Immagine 25" descr="cerchiett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6054" y="4088517"/>
              <a:ext cx="150874" cy="144016"/>
            </a:xfrm>
            <a:prstGeom prst="rect">
              <a:avLst/>
            </a:prstGeom>
          </p:spPr>
        </p:pic>
        <p:cxnSp>
          <p:nvCxnSpPr>
            <p:cNvPr id="27" name="Connettore 1 26"/>
            <p:cNvCxnSpPr/>
            <p:nvPr/>
          </p:nvCxnSpPr>
          <p:spPr>
            <a:xfrm>
              <a:off x="2771800" y="4149080"/>
              <a:ext cx="0" cy="86409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flipH="1">
              <a:off x="611560" y="4149080"/>
              <a:ext cx="205222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815672" y="3674828"/>
            <a:ext cx="7920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(5;2)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ssi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700808"/>
            <a:ext cx="4474443" cy="3639981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medio di un segmento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148064" y="1628800"/>
            <a:ext cx="38884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Perché il punto M ha la stessa ascissa dei punti A e B?</a:t>
            </a:r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764704"/>
            <a:ext cx="31683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Osserva il grafico:</a:t>
            </a:r>
            <a:endParaRPr lang="it-IT" sz="2400" dirty="0"/>
          </a:p>
        </p:txBody>
      </p:sp>
      <p:cxnSp>
        <p:nvCxnSpPr>
          <p:cNvPr id="8" name="Connettore 1 7"/>
          <p:cNvCxnSpPr/>
          <p:nvPr/>
        </p:nvCxnSpPr>
        <p:spPr>
          <a:xfrm flipV="1">
            <a:off x="1475656" y="2420888"/>
            <a:ext cx="0" cy="1742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87768" y="4163148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A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17572" y="2016976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B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11" name="Immagine 10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212976"/>
            <a:ext cx="150874" cy="144016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91392" y="302342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M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503068" y="4149080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(2;</a:t>
            </a:r>
            <a:r>
              <a:rPr lang="it-IT" sz="2000" dirty="0" err="1" smtClean="0">
                <a:solidFill>
                  <a:srgbClr val="FF0000"/>
                </a:solidFill>
              </a:rPr>
              <a:t>2</a:t>
            </a:r>
            <a:r>
              <a:rPr lang="it-IT" sz="20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076056" y="2852936"/>
            <a:ext cx="33853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err="1" smtClean="0"/>
              <a:t>x</a:t>
            </a:r>
            <a:r>
              <a:rPr lang="it-IT" sz="2400" baseline="-25000" dirty="0" err="1" smtClean="0"/>
              <a:t>A</a:t>
            </a:r>
            <a:r>
              <a:rPr lang="it-IT" sz="2400" dirty="0" smtClean="0"/>
              <a:t> = </a:t>
            </a:r>
            <a:r>
              <a:rPr lang="it-IT" sz="2400" dirty="0" err="1" smtClean="0"/>
              <a:t>x</a:t>
            </a:r>
            <a:r>
              <a:rPr lang="it-IT" sz="2400" baseline="-25000" dirty="0" err="1" smtClean="0"/>
              <a:t>B</a:t>
            </a:r>
            <a:r>
              <a:rPr lang="it-IT" sz="2400" dirty="0" smtClean="0"/>
              <a:t> = </a:t>
            </a:r>
            <a:r>
              <a:rPr lang="it-IT" sz="2400" dirty="0" err="1" smtClean="0"/>
              <a:t>x</a:t>
            </a:r>
            <a:r>
              <a:rPr lang="it-IT" sz="2400" baseline="-25000" dirty="0" err="1" smtClean="0"/>
              <a:t>M</a:t>
            </a:r>
            <a:r>
              <a:rPr lang="it-IT" sz="2400" dirty="0" smtClean="0"/>
              <a:t> = 2</a:t>
            </a:r>
            <a:endParaRPr lang="it-IT" sz="2400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721484" y="3026756"/>
            <a:ext cx="7920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(2;4)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512132" y="1988840"/>
            <a:ext cx="835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(2;6)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220072" y="3789040"/>
            <a:ext cx="374441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L’ordinata del punto M invece è 4, ovvero la media dei valori di ordinata dei punti A e B:</a:t>
            </a:r>
            <a:endParaRPr lang="it-IT" sz="2400" dirty="0"/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/>
        </p:nvGraphicFramePr>
        <p:xfrm>
          <a:off x="5399088" y="5589588"/>
          <a:ext cx="3005137" cy="792162"/>
        </p:xfrm>
        <a:graphic>
          <a:graphicData uri="http://schemas.openxmlformats.org/presentationml/2006/ole">
            <p:oleObj spid="_x0000_s30722" name="Equation" r:id="rId5" imgW="1638000" imgH="431640" progId="Equation.DSMT4">
              <p:embed/>
            </p:oleObj>
          </a:graphicData>
        </a:graphic>
      </p:graphicFrame>
      <p:pic>
        <p:nvPicPr>
          <p:cNvPr id="6" name="Immagine 5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6054" y="4088517"/>
            <a:ext cx="150874" cy="144016"/>
          </a:xfrm>
          <a:prstGeom prst="rect">
            <a:avLst/>
          </a:prstGeom>
        </p:spPr>
      </p:pic>
      <p:pic>
        <p:nvPicPr>
          <p:cNvPr id="7" name="Immagine 6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1248" y="2348880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ssi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700808"/>
            <a:ext cx="4474443" cy="3639981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medio di un segmento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764704"/>
            <a:ext cx="73448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del punto medio M ?</a:t>
            </a:r>
            <a:endParaRPr lang="it-IT" sz="2400" dirty="0"/>
          </a:p>
        </p:txBody>
      </p:sp>
      <p:cxnSp>
        <p:nvCxnSpPr>
          <p:cNvPr id="8" name="Connettore 1 7"/>
          <p:cNvCxnSpPr/>
          <p:nvPr/>
        </p:nvCxnSpPr>
        <p:spPr>
          <a:xfrm flipV="1">
            <a:off x="1907704" y="2420888"/>
            <a:ext cx="1728192" cy="17281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19672" y="4221088"/>
            <a:ext cx="16561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A(3;2)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63888" y="1988840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B(7;6)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11" name="Immagine 10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3212976"/>
            <a:ext cx="150874" cy="144016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43808" y="306896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M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131840" y="3054892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(5;4)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228184" y="4581128"/>
            <a:ext cx="14401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M(5;4)</a:t>
            </a:r>
            <a:endParaRPr lang="it-IT" sz="2800" dirty="0">
              <a:solidFill>
                <a:srgbClr val="FF0000"/>
              </a:solidFill>
            </a:endParaRPr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/>
        </p:nvGraphicFramePr>
        <p:xfrm>
          <a:off x="5364088" y="3357711"/>
          <a:ext cx="3005137" cy="792162"/>
        </p:xfrm>
        <a:graphic>
          <a:graphicData uri="http://schemas.openxmlformats.org/presentationml/2006/ole">
            <p:oleObj spid="_x0000_s31746" name="Equation" r:id="rId5" imgW="1638000" imgH="431640" progId="Equation.DSMT4">
              <p:embed/>
            </p:oleObj>
          </a:graphicData>
        </a:graphic>
      </p:graphicFrame>
      <p:pic>
        <p:nvPicPr>
          <p:cNvPr id="6" name="Immagine 5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38" y="4088517"/>
            <a:ext cx="150874" cy="144016"/>
          </a:xfrm>
          <a:prstGeom prst="rect">
            <a:avLst/>
          </a:prstGeom>
        </p:spPr>
      </p:pic>
      <p:pic>
        <p:nvPicPr>
          <p:cNvPr id="7" name="Immagine 6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7030" y="2347212"/>
            <a:ext cx="150874" cy="144016"/>
          </a:xfrm>
          <a:prstGeom prst="rect">
            <a:avLst/>
          </a:prstGeom>
        </p:spPr>
      </p:pic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281613" y="2132856"/>
          <a:ext cx="3098800" cy="792162"/>
        </p:xfrm>
        <a:graphic>
          <a:graphicData uri="http://schemas.openxmlformats.org/presentationml/2006/ole">
            <p:oleObj spid="_x0000_s31747" name="Equation" r:id="rId6" imgW="1688760" imgH="43164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piano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5162550" cy="47244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medio di un segmento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764704"/>
            <a:ext cx="73448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del punto medio M ?</a:t>
            </a:r>
            <a:endParaRPr lang="it-IT" sz="2400" dirty="0"/>
          </a:p>
        </p:txBody>
      </p:sp>
      <p:cxnSp>
        <p:nvCxnSpPr>
          <p:cNvPr id="5" name="Connettore 1 4"/>
          <p:cNvCxnSpPr/>
          <p:nvPr/>
        </p:nvCxnSpPr>
        <p:spPr>
          <a:xfrm flipH="1" flipV="1">
            <a:off x="611560" y="2492896"/>
            <a:ext cx="2880320" cy="9361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528" y="1916832"/>
            <a:ext cx="16561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A</a:t>
            </a:r>
            <a:r>
              <a:rPr lang="it-IT" sz="2000" dirty="0" smtClean="0">
                <a:solidFill>
                  <a:srgbClr val="FF0000"/>
                </a:solidFill>
              </a:rPr>
              <a:t>(-4;3)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75856" y="2996952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B(2;1)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8" name="Immagine 7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61932" y="3356992"/>
            <a:ext cx="150874" cy="144016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91680" y="292494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M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75656" y="3212976"/>
            <a:ext cx="8640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dirty="0" smtClean="0">
                <a:solidFill>
                  <a:srgbClr val="FF0000"/>
                </a:solidFill>
              </a:rPr>
              <a:t>(-1;2)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228184" y="4581128"/>
            <a:ext cx="14401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M</a:t>
            </a:r>
            <a:r>
              <a:rPr lang="it-IT" sz="2800" dirty="0" smtClean="0">
                <a:solidFill>
                  <a:srgbClr val="FF0000"/>
                </a:solidFill>
              </a:rPr>
              <a:t>(-1;2)</a:t>
            </a:r>
            <a:endParaRPr lang="it-IT" sz="2800" dirty="0">
              <a:solidFill>
                <a:srgbClr val="FF0000"/>
              </a:solidFill>
            </a:endParaRPr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/>
        </p:nvGraphicFramePr>
        <p:xfrm>
          <a:off x="5399088" y="3357563"/>
          <a:ext cx="2935287" cy="792162"/>
        </p:xfrm>
        <a:graphic>
          <a:graphicData uri="http://schemas.openxmlformats.org/presentationml/2006/ole">
            <p:oleObj spid="_x0000_s33794" name="Equation" r:id="rId5" imgW="1600200" imgH="431640" progId="Equation.DSMT4">
              <p:embed/>
            </p:oleObj>
          </a:graphicData>
        </a:graphic>
      </p:graphicFrame>
      <p:pic>
        <p:nvPicPr>
          <p:cNvPr id="13" name="Immagine 12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420888"/>
            <a:ext cx="150874" cy="144016"/>
          </a:xfrm>
          <a:prstGeom prst="rect">
            <a:avLst/>
          </a:prstGeom>
        </p:spPr>
      </p:pic>
      <p:pic>
        <p:nvPicPr>
          <p:cNvPr id="14" name="Immagine 13" descr="cerchiet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2881072"/>
            <a:ext cx="150874" cy="144016"/>
          </a:xfrm>
          <a:prstGeom prst="rect">
            <a:avLst/>
          </a:prstGeom>
        </p:spPr>
      </p:pic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5199063" y="2133600"/>
          <a:ext cx="3262312" cy="792163"/>
        </p:xfrm>
        <a:graphic>
          <a:graphicData uri="http://schemas.openxmlformats.org/presentationml/2006/ole">
            <p:oleObj spid="_x0000_s33795" name="Equation" r:id="rId6" imgW="1777680" imgH="43164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Uno scuolabus deve andare da </a:t>
            </a:r>
            <a:r>
              <a:rPr lang="it-IT" sz="2400" dirty="0" err="1" smtClean="0"/>
              <a:t>Colfiorito</a:t>
            </a:r>
            <a:r>
              <a:rPr lang="it-IT" sz="2400" dirty="0" smtClean="0"/>
              <a:t> a </a:t>
            </a:r>
            <a:r>
              <a:rPr lang="it-IT" sz="2400" dirty="0" err="1" smtClean="0"/>
              <a:t>Belmonte</a:t>
            </a:r>
            <a:r>
              <a:rPr lang="it-IT" sz="2400" dirty="0" smtClean="0"/>
              <a:t> e poi a  </a:t>
            </a:r>
            <a:r>
              <a:rPr lang="it-IT" sz="2400" dirty="0" err="1" smtClean="0"/>
              <a:t>Rivabella</a:t>
            </a:r>
            <a:r>
              <a:rPr lang="it-IT" sz="2400" dirty="0" smtClean="0"/>
              <a:t>. La distanza da </a:t>
            </a:r>
            <a:r>
              <a:rPr lang="it-IT" sz="2400" dirty="0" err="1" smtClean="0"/>
              <a:t>Colfiorito</a:t>
            </a:r>
            <a:r>
              <a:rPr lang="it-IT" sz="2400" dirty="0" smtClean="0"/>
              <a:t> a </a:t>
            </a:r>
            <a:r>
              <a:rPr lang="it-IT" sz="2400" dirty="0" err="1" smtClean="0"/>
              <a:t>Belmonte</a:t>
            </a:r>
            <a:r>
              <a:rPr lang="it-IT" sz="2400" dirty="0" smtClean="0"/>
              <a:t>  è di 20 km e quella da </a:t>
            </a:r>
            <a:r>
              <a:rPr lang="it-IT" sz="2400" dirty="0" err="1" smtClean="0"/>
              <a:t>Colfiorito</a:t>
            </a:r>
            <a:r>
              <a:rPr lang="it-IT" sz="2400" dirty="0" smtClean="0"/>
              <a:t> a </a:t>
            </a:r>
            <a:r>
              <a:rPr lang="it-IT" sz="2400" dirty="0" err="1" smtClean="0"/>
              <a:t>Rivabella</a:t>
            </a:r>
            <a:r>
              <a:rPr lang="it-IT" sz="2400" dirty="0" smtClean="0"/>
              <a:t> di 60 km. </a:t>
            </a:r>
          </a:p>
          <a:p>
            <a:pPr algn="ctr"/>
            <a:r>
              <a:rPr lang="it-IT" sz="2400" dirty="0" smtClean="0"/>
              <a:t>Qual è la distanza tra </a:t>
            </a:r>
            <a:r>
              <a:rPr lang="it-IT" sz="2400" dirty="0" err="1" smtClean="0"/>
              <a:t>Belmonte</a:t>
            </a:r>
            <a:r>
              <a:rPr lang="it-IT" sz="2400" dirty="0" smtClean="0"/>
              <a:t> e </a:t>
            </a:r>
            <a:r>
              <a:rPr lang="it-IT" sz="2400" dirty="0" err="1" smtClean="0"/>
              <a:t>Rivabella</a:t>
            </a:r>
            <a:r>
              <a:rPr lang="it-IT" sz="2400" dirty="0" smtClean="0"/>
              <a:t>?</a:t>
            </a:r>
            <a:endParaRPr lang="it-IT" sz="2400" dirty="0"/>
          </a:p>
        </p:txBody>
      </p:sp>
      <p:grpSp>
        <p:nvGrpSpPr>
          <p:cNvPr id="24" name="Gruppo 23"/>
          <p:cNvGrpSpPr/>
          <p:nvPr/>
        </p:nvGrpSpPr>
        <p:grpSpPr>
          <a:xfrm>
            <a:off x="36984" y="3861048"/>
            <a:ext cx="8999512" cy="2707857"/>
            <a:chOff x="36984" y="3861048"/>
            <a:chExt cx="8999512" cy="2707857"/>
          </a:xfrm>
        </p:grpSpPr>
        <p:pic>
          <p:nvPicPr>
            <p:cNvPr id="6" name="Immagine 5" descr="scuolabu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84" y="4115147"/>
              <a:ext cx="2590800" cy="1762125"/>
            </a:xfrm>
            <a:prstGeom prst="rect">
              <a:avLst/>
            </a:prstGeom>
          </p:spPr>
        </p:pic>
        <p:pic>
          <p:nvPicPr>
            <p:cNvPr id="15" name="Immagine 14" descr="RIVABELLA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3421" y="4725144"/>
              <a:ext cx="1743075" cy="1590675"/>
            </a:xfrm>
            <a:prstGeom prst="rect">
              <a:avLst/>
            </a:prstGeom>
          </p:spPr>
        </p:pic>
        <p:pic>
          <p:nvPicPr>
            <p:cNvPr id="13" name="Immagine 12" descr="BELMONTE2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35896" y="4149080"/>
              <a:ext cx="1743075" cy="1590675"/>
            </a:xfrm>
            <a:prstGeom prst="rect">
              <a:avLst/>
            </a:prstGeom>
          </p:spPr>
        </p:pic>
        <p:cxnSp>
          <p:nvCxnSpPr>
            <p:cNvPr id="12" name="Connettore 1 11"/>
            <p:cNvCxnSpPr/>
            <p:nvPr/>
          </p:nvCxnSpPr>
          <p:spPr>
            <a:xfrm>
              <a:off x="2540893" y="5445224"/>
              <a:ext cx="5616624" cy="864096"/>
            </a:xfrm>
            <a:prstGeom prst="line">
              <a:avLst/>
            </a:prstGeom>
            <a:ln w="730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Parentesi graffa chiusa 15"/>
            <p:cNvSpPr/>
            <p:nvPr/>
          </p:nvSpPr>
          <p:spPr>
            <a:xfrm rot="16808759">
              <a:off x="3363595" y="4469716"/>
              <a:ext cx="360040" cy="1794091"/>
            </a:xfrm>
            <a:prstGeom prst="righ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Parentesi graffa chiusa 17"/>
            <p:cNvSpPr/>
            <p:nvPr/>
          </p:nvSpPr>
          <p:spPr>
            <a:xfrm rot="16800000">
              <a:off x="6179835" y="4009182"/>
              <a:ext cx="360040" cy="3617528"/>
            </a:xfrm>
            <a:prstGeom prst="righ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Parentesi graffa chiusa 18"/>
            <p:cNvSpPr/>
            <p:nvPr/>
          </p:nvSpPr>
          <p:spPr>
            <a:xfrm rot="5921993">
              <a:off x="5149123" y="3252383"/>
              <a:ext cx="360040" cy="5643428"/>
            </a:xfrm>
            <a:prstGeom prst="righ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 rot="658387">
              <a:off x="3107221" y="4897607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20km</a:t>
              </a:r>
              <a:endParaRPr lang="it-IT" dirty="0"/>
            </a:p>
          </p:txBody>
        </p:sp>
        <p:sp>
          <p:nvSpPr>
            <p:cNvPr id="21" name="CasellaDiTesto 20"/>
            <p:cNvSpPr txBox="1"/>
            <p:nvPr/>
          </p:nvSpPr>
          <p:spPr>
            <a:xfrm rot="658387">
              <a:off x="4740635" y="6199573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60km</a:t>
              </a:r>
              <a:endParaRPr lang="it-IT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 rot="658387">
              <a:off x="5748747" y="519146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? km</a:t>
              </a:r>
              <a:endParaRPr lang="it-IT" dirty="0"/>
            </a:p>
          </p:txBody>
        </p:sp>
        <p:pic>
          <p:nvPicPr>
            <p:cNvPr id="23" name="Immagine 22" descr="colfiorito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63688" y="3861048"/>
              <a:ext cx="1800200" cy="1498789"/>
            </a:xfrm>
            <a:prstGeom prst="rect">
              <a:avLst/>
            </a:prstGeom>
          </p:spPr>
        </p:pic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23850" y="2852738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it-IT" sz="3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  <a:endParaRPr lang="it-IT" sz="36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risposta è semplice: 40 km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60 – 20 = 40 km</a:t>
            </a:r>
            <a:endParaRPr lang="it-IT" sz="2400" dirty="0"/>
          </a:p>
        </p:txBody>
      </p:sp>
      <p:sp>
        <p:nvSpPr>
          <p:cNvPr id="25" name="CasellaDiTesto 24"/>
          <p:cNvSpPr txBox="1"/>
          <p:nvPr/>
        </p:nvSpPr>
        <p:spPr>
          <a:xfrm rot="658387">
            <a:off x="5748747" y="51914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40 km</a:t>
            </a:r>
            <a:endParaRPr lang="it-IT" dirty="0"/>
          </a:p>
        </p:txBody>
      </p:sp>
      <p:grpSp>
        <p:nvGrpSpPr>
          <p:cNvPr id="27" name="Gruppo 26"/>
          <p:cNvGrpSpPr/>
          <p:nvPr/>
        </p:nvGrpSpPr>
        <p:grpSpPr>
          <a:xfrm>
            <a:off x="36984" y="3861048"/>
            <a:ext cx="8999512" cy="2707857"/>
            <a:chOff x="36984" y="3861048"/>
            <a:chExt cx="8999512" cy="2707857"/>
          </a:xfrm>
        </p:grpSpPr>
        <p:pic>
          <p:nvPicPr>
            <p:cNvPr id="16" name="Immagine 15" descr="scuolabu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84" y="4115147"/>
              <a:ext cx="2590800" cy="1762125"/>
            </a:xfrm>
            <a:prstGeom prst="rect">
              <a:avLst/>
            </a:prstGeom>
          </p:spPr>
        </p:pic>
        <p:pic>
          <p:nvPicPr>
            <p:cNvPr id="17" name="Immagine 16" descr="RIVABELLA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3421" y="4725144"/>
              <a:ext cx="1743075" cy="1590675"/>
            </a:xfrm>
            <a:prstGeom prst="rect">
              <a:avLst/>
            </a:prstGeom>
          </p:spPr>
        </p:pic>
        <p:pic>
          <p:nvPicPr>
            <p:cNvPr id="18" name="Immagine 17" descr="BELMONTE2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35896" y="4149080"/>
              <a:ext cx="1743075" cy="1590675"/>
            </a:xfrm>
            <a:prstGeom prst="rect">
              <a:avLst/>
            </a:prstGeom>
          </p:spPr>
        </p:pic>
        <p:cxnSp>
          <p:nvCxnSpPr>
            <p:cNvPr id="19" name="Connettore 1 18"/>
            <p:cNvCxnSpPr/>
            <p:nvPr/>
          </p:nvCxnSpPr>
          <p:spPr>
            <a:xfrm>
              <a:off x="2540893" y="5445224"/>
              <a:ext cx="5616624" cy="864096"/>
            </a:xfrm>
            <a:prstGeom prst="line">
              <a:avLst/>
            </a:prstGeom>
            <a:ln w="730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arentesi graffa chiusa 19"/>
            <p:cNvSpPr/>
            <p:nvPr/>
          </p:nvSpPr>
          <p:spPr>
            <a:xfrm rot="16808759">
              <a:off x="3363595" y="4469716"/>
              <a:ext cx="360040" cy="1794091"/>
            </a:xfrm>
            <a:prstGeom prst="righ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Parentesi graffa chiusa 20"/>
            <p:cNvSpPr/>
            <p:nvPr/>
          </p:nvSpPr>
          <p:spPr>
            <a:xfrm rot="16800000">
              <a:off x="6179835" y="4009182"/>
              <a:ext cx="360040" cy="3617528"/>
            </a:xfrm>
            <a:prstGeom prst="righ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Parentesi graffa chiusa 21"/>
            <p:cNvSpPr/>
            <p:nvPr/>
          </p:nvSpPr>
          <p:spPr>
            <a:xfrm rot="5921993">
              <a:off x="5149123" y="3252383"/>
              <a:ext cx="360040" cy="5643428"/>
            </a:xfrm>
            <a:prstGeom prst="righ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CasellaDiTesto 22"/>
            <p:cNvSpPr txBox="1"/>
            <p:nvPr/>
          </p:nvSpPr>
          <p:spPr>
            <a:xfrm rot="658387">
              <a:off x="3107221" y="4897607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20km</a:t>
              </a:r>
              <a:endParaRPr lang="it-IT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 rot="658387">
              <a:off x="4740635" y="6199573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60km</a:t>
              </a:r>
              <a:endParaRPr lang="it-IT" dirty="0"/>
            </a:p>
          </p:txBody>
        </p:sp>
        <p:pic>
          <p:nvPicPr>
            <p:cNvPr id="26" name="Immagine 25" descr="colfiorito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63688" y="3861048"/>
              <a:ext cx="1800200" cy="1498789"/>
            </a:xfrm>
            <a:prstGeom prst="rect">
              <a:avLst/>
            </a:prstGeom>
          </p:spPr>
        </p:pic>
      </p:grp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560" y="1124744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Quali sono le coordinate dei punti </a:t>
            </a:r>
            <a:r>
              <a:rPr lang="it-IT" sz="2400" dirty="0" smtClean="0">
                <a:solidFill>
                  <a:srgbClr val="FF0000"/>
                </a:solidFill>
              </a:rPr>
              <a:t>A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?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4149080"/>
            <a:ext cx="83529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457200"/>
            <a:r>
              <a:rPr lang="it-IT" sz="2400" dirty="0" smtClean="0"/>
              <a:t>Trovandosi sulla retta orientata i punti </a:t>
            </a:r>
            <a:r>
              <a:rPr lang="it-IT" sz="2400" dirty="0" smtClean="0">
                <a:solidFill>
                  <a:srgbClr val="FF0000"/>
                </a:solidFill>
              </a:rPr>
              <a:t>A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avranno ciascuno una sola coordinata, ovvero </a:t>
            </a:r>
            <a:r>
              <a:rPr lang="it-IT" sz="2400" dirty="0" smtClean="0">
                <a:solidFill>
                  <a:srgbClr val="FF0000"/>
                </a:solidFill>
              </a:rPr>
              <a:t>A (2)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(6)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grpSp>
        <p:nvGrpSpPr>
          <p:cNvPr id="16" name="Gruppo 15"/>
          <p:cNvGrpSpPr/>
          <p:nvPr/>
        </p:nvGrpSpPr>
        <p:grpSpPr>
          <a:xfrm>
            <a:off x="1691680" y="2051556"/>
            <a:ext cx="5619750" cy="1916574"/>
            <a:chOff x="1691680" y="2051556"/>
            <a:chExt cx="5619750" cy="1916574"/>
          </a:xfrm>
        </p:grpSpPr>
        <p:pic>
          <p:nvPicPr>
            <p:cNvPr id="5" name="Immagine 4" descr="retta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1680" y="2348880"/>
              <a:ext cx="5619750" cy="1619250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220072" y="2383954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B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5335952" y="291614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3015960" y="291087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57876" y="2406820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A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1965644" y="2420888"/>
              <a:ext cx="576064" cy="0"/>
            </a:xfrm>
            <a:prstGeom prst="line">
              <a:avLst/>
            </a:prstGeom>
            <a:ln w="444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>
              <a:off x="1971835" y="2051556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 cm</a:t>
              </a:r>
              <a:endParaRPr lang="it-IT" dirty="0"/>
            </a:p>
          </p:txBody>
        </p:sp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560" y="1124744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Qual è la distanza del punto </a:t>
            </a:r>
            <a:r>
              <a:rPr lang="it-IT" sz="2400" dirty="0" smtClean="0">
                <a:solidFill>
                  <a:srgbClr val="FF0000"/>
                </a:solidFill>
              </a:rPr>
              <a:t>A</a:t>
            </a:r>
            <a:r>
              <a:rPr lang="it-IT" sz="2400" dirty="0" smtClean="0"/>
              <a:t> dal punto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?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4149080"/>
            <a:ext cx="83529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457200"/>
            <a:r>
              <a:rPr lang="it-IT" sz="2400" dirty="0" smtClean="0"/>
              <a:t>La risposta si ha facendo la differenza della coordinata del punto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da quella del punto </a:t>
            </a:r>
            <a:r>
              <a:rPr lang="it-IT" sz="2400" dirty="0" smtClean="0">
                <a:solidFill>
                  <a:srgbClr val="FF0000"/>
                </a:solidFill>
              </a:rPr>
              <a:t>A</a:t>
            </a:r>
            <a:r>
              <a:rPr lang="it-IT" sz="2400" dirty="0" smtClean="0"/>
              <a:t>:</a:t>
            </a:r>
          </a:p>
          <a:p>
            <a:pPr marL="457200"/>
            <a:endParaRPr lang="it-IT" sz="2400" dirty="0" smtClean="0"/>
          </a:p>
          <a:p>
            <a:pPr marL="457200" algn="ctr"/>
            <a:r>
              <a:rPr lang="it-IT" sz="2400" dirty="0" smtClean="0">
                <a:solidFill>
                  <a:srgbClr val="FF0000"/>
                </a:solidFill>
              </a:rPr>
              <a:t>B – A = 6 – 2 = 4 cm</a:t>
            </a:r>
            <a:endParaRPr lang="it-IT" sz="2400" dirty="0">
              <a:solidFill>
                <a:srgbClr val="FF0000"/>
              </a:solidFill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1691680" y="2051556"/>
            <a:ext cx="5619750" cy="1916574"/>
            <a:chOff x="1691680" y="2051556"/>
            <a:chExt cx="5619750" cy="1916574"/>
          </a:xfrm>
        </p:grpSpPr>
        <p:pic>
          <p:nvPicPr>
            <p:cNvPr id="6" name="Immagine 5" descr="retta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1680" y="2348880"/>
              <a:ext cx="5619750" cy="1619250"/>
            </a:xfrm>
            <a:prstGeom prst="rect">
              <a:avLst/>
            </a:prstGeom>
          </p:spPr>
        </p:pic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220072" y="2383954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B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Ovale 7"/>
            <p:cNvSpPr/>
            <p:nvPr/>
          </p:nvSpPr>
          <p:spPr>
            <a:xfrm>
              <a:off x="5335952" y="291614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3015960" y="291087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57876" y="2406820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A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1965644" y="2420888"/>
              <a:ext cx="576064" cy="0"/>
            </a:xfrm>
            <a:prstGeom prst="line">
              <a:avLst/>
            </a:prstGeom>
            <a:ln w="444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1971835" y="2051556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 cm</a:t>
              </a:r>
              <a:endParaRPr lang="it-IT" dirty="0"/>
            </a:p>
          </p:txBody>
        </p: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560" y="1124744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Cosa succede se facciamo la differenza della coordinata del punto </a:t>
            </a:r>
            <a:r>
              <a:rPr lang="it-IT" sz="2400" dirty="0" smtClean="0">
                <a:solidFill>
                  <a:srgbClr val="FF0000"/>
                </a:solidFill>
              </a:rPr>
              <a:t>A</a:t>
            </a:r>
            <a:r>
              <a:rPr lang="it-IT" sz="2400" dirty="0" smtClean="0"/>
              <a:t> meno quella del punto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?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11760" y="4077072"/>
            <a:ext cx="367240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457200"/>
            <a:r>
              <a:rPr lang="it-IT" sz="2400" dirty="0" smtClean="0"/>
              <a:t>A – B = 2 – 6 = -4 cm</a:t>
            </a:r>
            <a:endParaRPr lang="it-IT" sz="2400" dirty="0">
              <a:solidFill>
                <a:srgbClr val="FF0000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691680" y="2051556"/>
            <a:ext cx="5619750" cy="1916574"/>
            <a:chOff x="1691680" y="2051556"/>
            <a:chExt cx="5619750" cy="1916574"/>
          </a:xfrm>
        </p:grpSpPr>
        <p:pic>
          <p:nvPicPr>
            <p:cNvPr id="6" name="Immagine 5" descr="retta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1680" y="2348880"/>
              <a:ext cx="5619750" cy="1619250"/>
            </a:xfrm>
            <a:prstGeom prst="rect">
              <a:avLst/>
            </a:prstGeom>
          </p:spPr>
        </p:pic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220072" y="2383954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B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Ovale 7"/>
            <p:cNvSpPr/>
            <p:nvPr/>
          </p:nvSpPr>
          <p:spPr>
            <a:xfrm>
              <a:off x="5335952" y="291614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3015960" y="291087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57876" y="2406820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A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1965644" y="2420888"/>
              <a:ext cx="576064" cy="0"/>
            </a:xfrm>
            <a:prstGeom prst="line">
              <a:avLst/>
            </a:prstGeom>
            <a:ln w="444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1971835" y="2051556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 cm</a:t>
              </a:r>
              <a:endParaRPr lang="it-IT" dirty="0"/>
            </a:p>
          </p:txBody>
        </p: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39552" y="4941168"/>
            <a:ext cx="86409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36000"/>
            <a:r>
              <a:rPr lang="it-IT" sz="2400" dirty="0" smtClean="0"/>
              <a:t>È accettabile una soluzione del genere?</a:t>
            </a:r>
          </a:p>
          <a:p>
            <a:pPr marL="36000"/>
            <a:r>
              <a:rPr lang="it-IT" sz="2400" dirty="0" smtClean="0"/>
              <a:t>No, perché la lunghezza di AB non può essere espressa da un numero negativo.</a:t>
            </a:r>
            <a:endParaRPr lang="it-IT" sz="2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560" y="1124744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Ecco perché la distanza tra due punti si calcola in </a:t>
            </a:r>
            <a:r>
              <a:rPr lang="it-IT" sz="2400" i="1" dirty="0" smtClean="0">
                <a:solidFill>
                  <a:schemeClr val="accent2"/>
                </a:solidFill>
              </a:rPr>
              <a:t>valore assoluto</a:t>
            </a:r>
            <a:r>
              <a:rPr lang="it-IT" sz="2400" dirty="0" smtClean="0"/>
              <a:t>: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11760" y="4293096"/>
            <a:ext cx="43204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457200"/>
            <a:r>
              <a:rPr lang="it-IT" sz="2400" dirty="0" err="1" smtClean="0"/>
              <a:t>|B</a:t>
            </a:r>
            <a:r>
              <a:rPr lang="it-IT" sz="2400" dirty="0" smtClean="0"/>
              <a:t> – </a:t>
            </a:r>
            <a:r>
              <a:rPr lang="it-IT" sz="2400" dirty="0" err="1" smtClean="0"/>
              <a:t>A|</a:t>
            </a:r>
            <a:r>
              <a:rPr lang="it-IT" sz="2400" dirty="0" smtClean="0"/>
              <a:t> = |6 – 2| = 4 cm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457200"/>
            <a:endParaRPr lang="it-IT" sz="2400" dirty="0" smtClean="0"/>
          </a:p>
          <a:p>
            <a:pPr marL="457200"/>
            <a:endParaRPr lang="it-IT" sz="2400" dirty="0" smtClean="0"/>
          </a:p>
          <a:p>
            <a:pPr marL="457200"/>
            <a:r>
              <a:rPr lang="it-IT" sz="2400" dirty="0" err="1" smtClean="0"/>
              <a:t>|A</a:t>
            </a:r>
            <a:r>
              <a:rPr lang="it-IT" sz="2400" dirty="0" smtClean="0"/>
              <a:t> – </a:t>
            </a:r>
            <a:r>
              <a:rPr lang="it-IT" sz="2400" dirty="0" err="1" smtClean="0"/>
              <a:t>B|</a:t>
            </a:r>
            <a:r>
              <a:rPr lang="it-IT" sz="2400" dirty="0" smtClean="0"/>
              <a:t> = |2 – 6| = 4 cm</a:t>
            </a:r>
          </a:p>
          <a:p>
            <a:pPr marL="457200"/>
            <a:endParaRPr lang="it-IT" sz="2400" dirty="0" smtClean="0">
              <a:solidFill>
                <a:srgbClr val="FF0000"/>
              </a:solidFill>
            </a:endParaRPr>
          </a:p>
          <a:p>
            <a:pPr marL="457200"/>
            <a:endParaRPr lang="it-IT" sz="2400" dirty="0">
              <a:solidFill>
                <a:srgbClr val="FF0000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691680" y="2051556"/>
            <a:ext cx="5619750" cy="1916574"/>
            <a:chOff x="1691680" y="2051556"/>
            <a:chExt cx="5619750" cy="1916574"/>
          </a:xfrm>
        </p:grpSpPr>
        <p:pic>
          <p:nvPicPr>
            <p:cNvPr id="6" name="Immagine 5" descr="retta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1680" y="2348880"/>
              <a:ext cx="5619750" cy="1619250"/>
            </a:xfrm>
            <a:prstGeom prst="rect">
              <a:avLst/>
            </a:prstGeom>
          </p:spPr>
        </p:pic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220072" y="2383954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B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Ovale 7"/>
            <p:cNvSpPr/>
            <p:nvPr/>
          </p:nvSpPr>
          <p:spPr>
            <a:xfrm>
              <a:off x="5335952" y="291614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3015960" y="291087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57876" y="2406820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A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1965644" y="2420888"/>
              <a:ext cx="576064" cy="0"/>
            </a:xfrm>
            <a:prstGeom prst="line">
              <a:avLst/>
            </a:prstGeom>
            <a:ln w="444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1971835" y="2051556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 cm</a:t>
              </a:r>
              <a:endParaRPr lang="it-IT" dirty="0"/>
            </a:p>
          </p:txBody>
        </p: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560" y="1124744"/>
            <a:ext cx="76328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Qual è la distanza  di A da B 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 descr="assi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514850" cy="3762375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45564" y="2852936"/>
            <a:ext cx="16702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FF0000"/>
                </a:solidFill>
              </a:rPr>
              <a:t>A(1;5)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347864" y="2852936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FF0000"/>
                </a:solidFill>
              </a:rPr>
              <a:t>B(7;5)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1461588" y="3356992"/>
            <a:ext cx="2088232" cy="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60032" y="2564904"/>
            <a:ext cx="41044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AB = </a:t>
            </a:r>
            <a:r>
              <a:rPr lang="it-IT" sz="2400" dirty="0" err="1" smtClean="0"/>
              <a:t>|x</a:t>
            </a:r>
            <a:r>
              <a:rPr lang="it-IT" sz="2400" baseline="-25000" dirty="0" err="1" smtClean="0"/>
              <a:t>A</a:t>
            </a:r>
            <a:r>
              <a:rPr lang="it-IT" sz="2400" dirty="0" smtClean="0"/>
              <a:t> – </a:t>
            </a:r>
            <a:r>
              <a:rPr lang="it-IT" sz="2400" dirty="0" err="1" smtClean="0"/>
              <a:t>x</a:t>
            </a:r>
            <a:r>
              <a:rPr lang="it-IT" sz="2400" baseline="-25000" dirty="0" err="1" smtClean="0"/>
              <a:t>B</a:t>
            </a:r>
            <a:r>
              <a:rPr lang="it-IT" sz="2400" dirty="0" err="1" smtClean="0"/>
              <a:t>|</a:t>
            </a:r>
            <a:r>
              <a:rPr lang="it-IT" sz="2400" dirty="0" smtClean="0"/>
              <a:t> =|1 – 7| = 6</a:t>
            </a:r>
          </a:p>
          <a:p>
            <a:r>
              <a:rPr lang="it-IT" sz="2400" dirty="0" smtClean="0"/>
              <a:t> </a:t>
            </a:r>
          </a:p>
          <a:p>
            <a:r>
              <a:rPr lang="it-IT" sz="2400" dirty="0" smtClean="0"/>
              <a:t>o anche</a:t>
            </a:r>
          </a:p>
          <a:p>
            <a:endParaRPr lang="it-IT" sz="2400" dirty="0" smtClean="0"/>
          </a:p>
          <a:p>
            <a:r>
              <a:rPr lang="it-IT" sz="2400" dirty="0" smtClean="0"/>
              <a:t>BA = </a:t>
            </a:r>
            <a:r>
              <a:rPr lang="it-IT" sz="2400" dirty="0" err="1" smtClean="0"/>
              <a:t>|x</a:t>
            </a:r>
            <a:r>
              <a:rPr lang="it-IT" sz="2400" baseline="-25000" dirty="0" err="1" smtClean="0"/>
              <a:t>B</a:t>
            </a:r>
            <a:r>
              <a:rPr lang="it-IT" sz="2400" dirty="0" smtClean="0"/>
              <a:t> – </a:t>
            </a:r>
            <a:r>
              <a:rPr lang="it-IT" sz="2400" dirty="0" err="1" smtClean="0"/>
              <a:t>x</a:t>
            </a:r>
            <a:r>
              <a:rPr lang="it-IT" sz="2400" baseline="-25000" dirty="0" err="1" smtClean="0"/>
              <a:t>A</a:t>
            </a:r>
            <a:r>
              <a:rPr lang="it-IT" sz="2400" dirty="0" err="1" smtClean="0"/>
              <a:t>|</a:t>
            </a:r>
            <a:r>
              <a:rPr lang="it-IT" sz="2400" dirty="0" smtClean="0"/>
              <a:t> =|7 – 1| = 6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13" name="Immagine 12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3158" y="3284984"/>
            <a:ext cx="150874" cy="144016"/>
          </a:xfrm>
          <a:prstGeom prst="rect">
            <a:avLst/>
          </a:prstGeom>
        </p:spPr>
      </p:pic>
      <p:pic>
        <p:nvPicPr>
          <p:cNvPr id="14" name="Immagine 13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5512" y="3284984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560" y="1124744"/>
            <a:ext cx="76328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Qual è la distanza  di C da D ?</a:t>
            </a:r>
            <a:endParaRPr lang="it-IT" sz="24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Distanza tra due punti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 descr="assi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514850" cy="3762375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95736" y="3140968"/>
            <a:ext cx="16702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FF0000"/>
                </a:solidFill>
              </a:rPr>
              <a:t>C(3;5)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95736" y="4221088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FF0000"/>
                </a:solidFill>
              </a:rPr>
              <a:t>D(3;2)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167600" y="3356992"/>
            <a:ext cx="0" cy="1080120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60032" y="2564904"/>
            <a:ext cx="41044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err="1" smtClean="0"/>
              <a:t>CD</a:t>
            </a:r>
            <a:r>
              <a:rPr lang="it-IT" sz="2400" dirty="0" smtClean="0"/>
              <a:t> = </a:t>
            </a:r>
            <a:r>
              <a:rPr lang="it-IT" sz="2400" dirty="0" err="1" smtClean="0"/>
              <a:t>|y</a:t>
            </a:r>
            <a:r>
              <a:rPr lang="it-IT" sz="2400" baseline="-25000" dirty="0" err="1" smtClean="0"/>
              <a:t>C</a:t>
            </a:r>
            <a:r>
              <a:rPr lang="it-IT" sz="2400" dirty="0" smtClean="0"/>
              <a:t> – </a:t>
            </a:r>
            <a:r>
              <a:rPr lang="it-IT" sz="2400" dirty="0" err="1" smtClean="0"/>
              <a:t>y</a:t>
            </a:r>
            <a:r>
              <a:rPr lang="it-IT" sz="2400" baseline="-25000" dirty="0" err="1" smtClean="0"/>
              <a:t>D</a:t>
            </a:r>
            <a:r>
              <a:rPr lang="it-IT" sz="2400" dirty="0" err="1" smtClean="0"/>
              <a:t>|</a:t>
            </a:r>
            <a:r>
              <a:rPr lang="it-IT" sz="2400" dirty="0" smtClean="0"/>
              <a:t> =|5 – 2| = 3</a:t>
            </a:r>
          </a:p>
          <a:p>
            <a:r>
              <a:rPr lang="it-IT" sz="2400" dirty="0" smtClean="0"/>
              <a:t> </a:t>
            </a:r>
          </a:p>
          <a:p>
            <a:r>
              <a:rPr lang="it-IT" sz="2400" dirty="0" smtClean="0"/>
              <a:t>o anche</a:t>
            </a:r>
          </a:p>
          <a:p>
            <a:endParaRPr lang="it-IT" sz="2400" dirty="0" smtClean="0"/>
          </a:p>
          <a:p>
            <a:r>
              <a:rPr lang="it-IT" sz="2400" dirty="0" smtClean="0"/>
              <a:t>DC = </a:t>
            </a:r>
            <a:r>
              <a:rPr lang="it-IT" sz="2400" dirty="0" err="1" smtClean="0"/>
              <a:t>|y</a:t>
            </a:r>
            <a:r>
              <a:rPr lang="it-IT" sz="2400" baseline="-25000" dirty="0" err="1" smtClean="0"/>
              <a:t>D</a:t>
            </a:r>
            <a:r>
              <a:rPr lang="it-IT" sz="2400" dirty="0" smtClean="0"/>
              <a:t> – </a:t>
            </a:r>
            <a:r>
              <a:rPr lang="it-IT" sz="2400" dirty="0" err="1" smtClean="0"/>
              <a:t>y</a:t>
            </a:r>
            <a:r>
              <a:rPr lang="it-IT" sz="2400" baseline="-25000" dirty="0" err="1" smtClean="0"/>
              <a:t>C</a:t>
            </a:r>
            <a:r>
              <a:rPr lang="it-IT" sz="2400" dirty="0" err="1" smtClean="0"/>
              <a:t>|</a:t>
            </a:r>
            <a:r>
              <a:rPr lang="it-IT" sz="2400" dirty="0" smtClean="0"/>
              <a:t> =|2 – 5| = 3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11" name="Immagine 10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2802" y="3255180"/>
            <a:ext cx="150874" cy="144016"/>
          </a:xfrm>
          <a:prstGeom prst="rect">
            <a:avLst/>
          </a:prstGeom>
        </p:spPr>
      </p:pic>
      <p:pic>
        <p:nvPicPr>
          <p:cNvPr id="12" name="Immagine 11" descr="cerchiet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3924" y="4336968"/>
            <a:ext cx="150874" cy="144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796</Words>
  <Application>Microsoft Office PowerPoint</Application>
  <PresentationFormat>Presentazione su schermo (4:3)</PresentationFormat>
  <Paragraphs>155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Struttura predefinita</vt:lpstr>
      <vt:lpstr>Equation</vt:lpstr>
      <vt:lpstr>MathType 6.0 Equation</vt:lpstr>
      <vt:lpstr>Il Piano Cartesiano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Fenomeni Endogeni</dc:title>
  <dc:creator>ciao</dc:creator>
  <cp:lastModifiedBy>Amedeo Rollo</cp:lastModifiedBy>
  <cp:revision>372</cp:revision>
  <dcterms:created xsi:type="dcterms:W3CDTF">2009-11-01T07:18:47Z</dcterms:created>
  <dcterms:modified xsi:type="dcterms:W3CDTF">2017-04-18T10:30:40Z</dcterms:modified>
</cp:coreProperties>
</file>