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411" r:id="rId3"/>
    <p:sldId id="367" r:id="rId4"/>
    <p:sldId id="391" r:id="rId5"/>
    <p:sldId id="392" r:id="rId6"/>
    <p:sldId id="396" r:id="rId7"/>
    <p:sldId id="397" r:id="rId8"/>
    <p:sldId id="398" r:id="rId9"/>
    <p:sldId id="406" r:id="rId10"/>
    <p:sldId id="407" r:id="rId11"/>
    <p:sldId id="408" r:id="rId12"/>
    <p:sldId id="409" r:id="rId13"/>
    <p:sldId id="410" r:id="rId14"/>
    <p:sldId id="401" r:id="rId15"/>
    <p:sldId id="402" r:id="rId16"/>
    <p:sldId id="403" r:id="rId17"/>
    <p:sldId id="404" r:id="rId18"/>
    <p:sldId id="405" r:id="rId19"/>
    <p:sldId id="400" r:id="rId20"/>
    <p:sldId id="365" r:id="rId21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Comic Sans MS" pitchFamily="66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Comic Sans MS" pitchFamily="66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Comic Sans MS" pitchFamily="66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Comic Sans MS" pitchFamily="66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Comic Sans MS" pitchFamily="66" charset="0"/>
        <a:ea typeface="+mn-ea"/>
        <a:cs typeface="Arial" charset="0"/>
      </a:defRPr>
    </a:lvl5pPr>
    <a:lvl6pPr marL="2286000" algn="l" defTabSz="914400" rtl="0" eaLnBrk="1" latinLnBrk="0" hangingPunct="1">
      <a:defRPr sz="2400" u="sng" kern="1200">
        <a:solidFill>
          <a:schemeClr val="tx1"/>
        </a:solidFill>
        <a:latin typeface="Comic Sans MS" pitchFamily="66" charset="0"/>
        <a:ea typeface="+mn-ea"/>
        <a:cs typeface="Arial" charset="0"/>
      </a:defRPr>
    </a:lvl6pPr>
    <a:lvl7pPr marL="2743200" algn="l" defTabSz="914400" rtl="0" eaLnBrk="1" latinLnBrk="0" hangingPunct="1">
      <a:defRPr sz="2400" u="sng" kern="1200">
        <a:solidFill>
          <a:schemeClr val="tx1"/>
        </a:solidFill>
        <a:latin typeface="Comic Sans MS" pitchFamily="66" charset="0"/>
        <a:ea typeface="+mn-ea"/>
        <a:cs typeface="Arial" charset="0"/>
      </a:defRPr>
    </a:lvl7pPr>
    <a:lvl8pPr marL="3200400" algn="l" defTabSz="914400" rtl="0" eaLnBrk="1" latinLnBrk="0" hangingPunct="1">
      <a:defRPr sz="2400" u="sng" kern="1200">
        <a:solidFill>
          <a:schemeClr val="tx1"/>
        </a:solidFill>
        <a:latin typeface="Comic Sans MS" pitchFamily="66" charset="0"/>
        <a:ea typeface="+mn-ea"/>
        <a:cs typeface="Arial" charset="0"/>
      </a:defRPr>
    </a:lvl8pPr>
    <a:lvl9pPr marL="3657600" algn="l" defTabSz="914400" rtl="0" eaLnBrk="1" latinLnBrk="0" hangingPunct="1">
      <a:defRPr sz="2400" u="sng" kern="1200">
        <a:solidFill>
          <a:schemeClr val="tx1"/>
        </a:solidFill>
        <a:latin typeface="Comic Sans MS" pitchFamily="66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9900"/>
    <a:srgbClr val="FFFF00"/>
    <a:srgbClr val="FF00FF"/>
    <a:srgbClr val="FF3300"/>
    <a:srgbClr val="0000FF"/>
    <a:srgbClr val="A5002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65" autoAdjust="0"/>
  </p:normalViewPr>
  <p:slideViewPr>
    <p:cSldViewPr>
      <p:cViewPr varScale="1">
        <p:scale>
          <a:sx n="69" d="100"/>
          <a:sy n="69" d="100"/>
        </p:scale>
        <p:origin x="-7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u="none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93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u="none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3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293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u="none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93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u="none"/>
            </a:lvl1pPr>
          </a:lstStyle>
          <a:p>
            <a:pPr>
              <a:defRPr/>
            </a:pPr>
            <a:fld id="{B4DAB362-488D-4716-BC1A-2339FD01A16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DAB362-488D-4716-BC1A-2339FD01A16D}" type="slidenum">
              <a:rPr lang="it-IT" smtClean="0"/>
              <a:pPr>
                <a:defRPr/>
              </a:pPr>
              <a:t>4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DAB362-488D-4716-BC1A-2339FD01A16D}" type="slidenum">
              <a:rPr lang="it-IT" smtClean="0"/>
              <a:pPr>
                <a:defRPr/>
              </a:pPr>
              <a:t>17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B68B5A-32A1-4645-A0B1-8A54BBDAB26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03D582-BA87-4787-80BB-AD34BFB469F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F69418-7792-4BEB-B77A-79E270972DE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224457-04B9-4B5D-87CB-D70145CF03D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4A218C-A4B8-44FD-B4AE-8251003397D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A6FDDF-B735-45C5-ADF6-8755EA00623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8C084F-D042-4A0C-89B1-CF5F9594B96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857A4-0F73-4079-8693-CBDFBF20D1E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303205-3AF6-41AC-991A-AF0B3EC77FE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733586-A829-42AD-BE50-B7F44FF84FF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CC2A5B-64EE-47E3-921C-A9F5366C227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u="none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u="none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u="none"/>
            </a:lvl1pPr>
          </a:lstStyle>
          <a:p>
            <a:pPr>
              <a:defRPr/>
            </a:pPr>
            <a:fld id="{D126587B-4E12-4498-81C0-09DE8AEBDB0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1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png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1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-180975" y="0"/>
            <a:ext cx="9144000" cy="1052513"/>
          </a:xfrm>
        </p:spPr>
        <p:txBody>
          <a:bodyPr/>
          <a:lstStyle/>
          <a:p>
            <a:pPr eaLnBrk="1" hangingPunct="1">
              <a:defRPr/>
            </a:pPr>
            <a:r>
              <a:rPr lang="en-GB" sz="400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 </a:t>
            </a:r>
            <a:r>
              <a:rPr lang="en-GB" sz="4000" dirty="0" err="1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Problemi</a:t>
            </a:r>
            <a:r>
              <a:rPr lang="en-GB" sz="400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con </a:t>
            </a:r>
            <a:r>
              <a:rPr lang="en-GB" sz="4000" dirty="0" err="1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gli</a:t>
            </a:r>
            <a:r>
              <a:rPr lang="en-GB" sz="400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sz="4000" dirty="0" err="1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Stecchini</a:t>
            </a:r>
            <a:endParaRPr lang="it-IT" sz="4000" dirty="0" smtClean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8916" name="Text Box 27"/>
          <p:cNvSpPr txBox="1">
            <a:spLocks noChangeArrowheads="1"/>
          </p:cNvSpPr>
          <p:nvPr/>
        </p:nvSpPr>
        <p:spPr bwMode="auto">
          <a:xfrm>
            <a:off x="1403350" y="1125538"/>
            <a:ext cx="58324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i="1" u="none" dirty="0" smtClean="0"/>
              <a:t>Seconda parte</a:t>
            </a:r>
            <a:endParaRPr lang="it-IT" i="1" u="none" dirty="0"/>
          </a:p>
        </p:txBody>
      </p:sp>
      <p:pic>
        <p:nvPicPr>
          <p:cNvPr id="6" name="Immagine 5" descr="scatol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2132856"/>
            <a:ext cx="1466667" cy="1647619"/>
          </a:xfrm>
          <a:prstGeom prst="rect">
            <a:avLst/>
          </a:prstGeom>
        </p:spPr>
      </p:pic>
      <p:pic>
        <p:nvPicPr>
          <p:cNvPr id="8" name="Immagine 7" descr="Senza titolo-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348880"/>
            <a:ext cx="9136953" cy="3744416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lavagna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1412875"/>
            <a:ext cx="8012112" cy="530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0" y="0"/>
            <a:ext cx="91440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it-IT" sz="2800" u="none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 </a:t>
            </a:r>
            <a:r>
              <a:rPr lang="it-IT" sz="2800" u="none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Problemi con gli Stecchini</a:t>
            </a:r>
            <a:endParaRPr lang="it-IT" sz="2800" u="none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Text Box 19"/>
          <p:cNvSpPr txBox="1">
            <a:spLocks noChangeArrowheads="1"/>
          </p:cNvSpPr>
          <p:nvPr/>
        </p:nvSpPr>
        <p:spPr bwMode="auto">
          <a:xfrm>
            <a:off x="468313" y="908050"/>
            <a:ext cx="2159471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u="none" dirty="0" smtClean="0">
                <a:solidFill>
                  <a:srgbClr val="002060"/>
                </a:solidFill>
              </a:rPr>
              <a:t>Il problema</a:t>
            </a:r>
            <a:endParaRPr lang="it-IT" u="none" dirty="0">
              <a:solidFill>
                <a:srgbClr val="002060"/>
              </a:solidFill>
            </a:endParaRPr>
          </a:p>
        </p:txBody>
      </p:sp>
      <p:sp>
        <p:nvSpPr>
          <p:cNvPr id="5" name="Text Box 19"/>
          <p:cNvSpPr txBox="1">
            <a:spLocks noChangeArrowheads="1"/>
          </p:cNvSpPr>
          <p:nvPr/>
        </p:nvSpPr>
        <p:spPr bwMode="auto">
          <a:xfrm>
            <a:off x="971600" y="2012950"/>
            <a:ext cx="74881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u="none" dirty="0" smtClean="0">
                <a:solidFill>
                  <a:schemeClr val="bg1"/>
                </a:solidFill>
              </a:rPr>
              <a:t>La somma di due numeri è 26 e la loro differenza   è 6. </a:t>
            </a:r>
            <a:r>
              <a:rPr lang="it-IT" u="none" dirty="0" smtClean="0">
                <a:solidFill>
                  <a:srgbClr val="FF0000"/>
                </a:solidFill>
              </a:rPr>
              <a:t>Quali sono i due numeri?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6" name="Text Box 19"/>
          <p:cNvSpPr txBox="1">
            <a:spLocks noChangeArrowheads="1"/>
          </p:cNvSpPr>
          <p:nvPr/>
        </p:nvSpPr>
        <p:spPr bwMode="auto">
          <a:xfrm>
            <a:off x="899592" y="3327375"/>
            <a:ext cx="76328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u="none" dirty="0" smtClean="0">
                <a:solidFill>
                  <a:schemeClr val="bg1"/>
                </a:solidFill>
              </a:rPr>
              <a:t>1. Rappresento la somma dei due numeri:</a:t>
            </a:r>
            <a:endParaRPr lang="it-IT" dirty="0">
              <a:solidFill>
                <a:srgbClr val="FF0000"/>
              </a:solidFill>
            </a:endParaRPr>
          </a:p>
        </p:txBody>
      </p:sp>
      <p:pic>
        <p:nvPicPr>
          <p:cNvPr id="7" name="Immagine 6" descr="stecchinoorizzztrasp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47664" y="6957392"/>
            <a:ext cx="1504762" cy="66667"/>
          </a:xfrm>
          <a:prstGeom prst="rect">
            <a:avLst/>
          </a:prstGeom>
        </p:spPr>
      </p:pic>
      <p:grpSp>
        <p:nvGrpSpPr>
          <p:cNvPr id="10" name="Gruppo 11"/>
          <p:cNvGrpSpPr/>
          <p:nvPr/>
        </p:nvGrpSpPr>
        <p:grpSpPr>
          <a:xfrm>
            <a:off x="899592" y="4479503"/>
            <a:ext cx="6444845" cy="144016"/>
            <a:chOff x="899592" y="4479503"/>
            <a:chExt cx="6444845" cy="144016"/>
          </a:xfrm>
        </p:grpSpPr>
        <p:pic>
          <p:nvPicPr>
            <p:cNvPr id="8" name="Immagine 7" descr="spiedotrasparente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99592" y="4479503"/>
              <a:ext cx="3606349" cy="114286"/>
            </a:xfrm>
            <a:prstGeom prst="rect">
              <a:avLst/>
            </a:prstGeom>
          </p:spPr>
        </p:pic>
        <p:pic>
          <p:nvPicPr>
            <p:cNvPr id="9" name="Immagine 8" descr="spiedotrasparente2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499992" y="4509233"/>
              <a:ext cx="2844445" cy="114286"/>
            </a:xfrm>
            <a:prstGeom prst="rect">
              <a:avLst/>
            </a:prstGeom>
          </p:spPr>
        </p:pic>
      </p:grpSp>
      <p:sp>
        <p:nvSpPr>
          <p:cNvPr id="11" name="Text Box 19"/>
          <p:cNvSpPr txBox="1">
            <a:spLocks noChangeArrowheads="1"/>
          </p:cNvSpPr>
          <p:nvPr/>
        </p:nvSpPr>
        <p:spPr bwMode="auto">
          <a:xfrm>
            <a:off x="4139952" y="4941168"/>
            <a:ext cx="7200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u="none" dirty="0" smtClean="0">
                <a:solidFill>
                  <a:schemeClr val="bg1"/>
                </a:solidFill>
              </a:rPr>
              <a:t>26</a:t>
            </a:r>
            <a:endParaRPr lang="it-IT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lavagna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1412875"/>
            <a:ext cx="8012112" cy="530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0" y="0"/>
            <a:ext cx="91440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it-IT" sz="2800" u="none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 </a:t>
            </a:r>
            <a:r>
              <a:rPr lang="it-IT" sz="2800" u="none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Problemi con gli Stecchini</a:t>
            </a:r>
            <a:endParaRPr lang="it-IT" sz="2800" u="none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Text Box 19"/>
          <p:cNvSpPr txBox="1">
            <a:spLocks noChangeArrowheads="1"/>
          </p:cNvSpPr>
          <p:nvPr/>
        </p:nvSpPr>
        <p:spPr bwMode="auto">
          <a:xfrm>
            <a:off x="468313" y="908050"/>
            <a:ext cx="2159471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u="none" dirty="0" smtClean="0">
                <a:solidFill>
                  <a:srgbClr val="002060"/>
                </a:solidFill>
              </a:rPr>
              <a:t>Il problema</a:t>
            </a:r>
            <a:endParaRPr lang="it-IT" u="none" dirty="0">
              <a:solidFill>
                <a:srgbClr val="002060"/>
              </a:solidFill>
            </a:endParaRPr>
          </a:p>
        </p:txBody>
      </p:sp>
      <p:sp>
        <p:nvSpPr>
          <p:cNvPr id="5" name="Text Box 19"/>
          <p:cNvSpPr txBox="1">
            <a:spLocks noChangeArrowheads="1"/>
          </p:cNvSpPr>
          <p:nvPr/>
        </p:nvSpPr>
        <p:spPr bwMode="auto">
          <a:xfrm>
            <a:off x="971600" y="2012950"/>
            <a:ext cx="74881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u="none" dirty="0" smtClean="0">
                <a:solidFill>
                  <a:schemeClr val="bg1"/>
                </a:solidFill>
              </a:rPr>
              <a:t>La somma di due numeri è 26 e la loro differenza   è 6. </a:t>
            </a:r>
            <a:r>
              <a:rPr lang="it-IT" u="none" dirty="0" smtClean="0">
                <a:solidFill>
                  <a:srgbClr val="FF0000"/>
                </a:solidFill>
              </a:rPr>
              <a:t>Quali sono i due numeri?</a:t>
            </a:r>
            <a:endParaRPr lang="it-IT" dirty="0">
              <a:solidFill>
                <a:srgbClr val="FF0000"/>
              </a:solidFill>
            </a:endParaRPr>
          </a:p>
        </p:txBody>
      </p:sp>
      <p:pic>
        <p:nvPicPr>
          <p:cNvPr id="7" name="Immagine 6" descr="stecchinoorizzztrasp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47664" y="6957392"/>
            <a:ext cx="1504762" cy="66667"/>
          </a:xfrm>
          <a:prstGeom prst="rect">
            <a:avLst/>
          </a:prstGeom>
        </p:spPr>
      </p:pic>
      <p:pic>
        <p:nvPicPr>
          <p:cNvPr id="8" name="Immagine 7" descr="spiedotrasparent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99592" y="4479503"/>
            <a:ext cx="3606349" cy="114286"/>
          </a:xfrm>
          <a:prstGeom prst="rect">
            <a:avLst/>
          </a:prstGeom>
        </p:spPr>
      </p:pic>
      <p:pic>
        <p:nvPicPr>
          <p:cNvPr id="9" name="Immagine 8" descr="spiedotrasparente2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499992" y="4509233"/>
            <a:ext cx="2844445" cy="114286"/>
          </a:xfrm>
          <a:prstGeom prst="rect">
            <a:avLst/>
          </a:prstGeom>
        </p:spPr>
      </p:pic>
      <p:sp>
        <p:nvSpPr>
          <p:cNvPr id="10" name="Text Box 19"/>
          <p:cNvSpPr txBox="1">
            <a:spLocks noChangeArrowheads="1"/>
          </p:cNvSpPr>
          <p:nvPr/>
        </p:nvSpPr>
        <p:spPr bwMode="auto">
          <a:xfrm>
            <a:off x="899592" y="3111351"/>
            <a:ext cx="763284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u="none" dirty="0" smtClean="0">
                <a:solidFill>
                  <a:schemeClr val="bg1"/>
                </a:solidFill>
              </a:rPr>
              <a:t>2. Cosa succede se alla somma dei due numeri tolgo la loro differenza?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11" name="Text Box 19"/>
          <p:cNvSpPr txBox="1">
            <a:spLocks noChangeArrowheads="1"/>
          </p:cNvSpPr>
          <p:nvPr/>
        </p:nvSpPr>
        <p:spPr bwMode="auto">
          <a:xfrm>
            <a:off x="3419872" y="5013176"/>
            <a:ext cx="20162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u="none" dirty="0" smtClean="0">
                <a:solidFill>
                  <a:schemeClr val="bg1"/>
                </a:solidFill>
              </a:rPr>
              <a:t>26 – 6 = 20</a:t>
            </a:r>
            <a:endParaRPr lang="it-IT" dirty="0">
              <a:solidFill>
                <a:srgbClr val="FF0000"/>
              </a:solidFill>
            </a:endParaRPr>
          </a:p>
        </p:txBody>
      </p:sp>
      <p:pic>
        <p:nvPicPr>
          <p:cNvPr id="16" name="Immagine 15" descr="neretto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69431" y="4365104"/>
            <a:ext cx="838200" cy="266700"/>
          </a:xfrm>
          <a:prstGeom prst="rect">
            <a:avLst/>
          </a:prstGeom>
        </p:spPr>
      </p:pic>
      <p:sp>
        <p:nvSpPr>
          <p:cNvPr id="17" name="Text Box 19"/>
          <p:cNvSpPr txBox="1">
            <a:spLocks noChangeArrowheads="1"/>
          </p:cNvSpPr>
          <p:nvPr/>
        </p:nvSpPr>
        <p:spPr bwMode="auto">
          <a:xfrm>
            <a:off x="1763688" y="5733256"/>
            <a:ext cx="55446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u="none" dirty="0" smtClean="0">
                <a:solidFill>
                  <a:schemeClr val="bg1"/>
                </a:solidFill>
              </a:rPr>
              <a:t>I due stecchini diventano uguali!</a:t>
            </a:r>
            <a:endParaRPr lang="it-IT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lavagna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1412875"/>
            <a:ext cx="8012112" cy="530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0" y="0"/>
            <a:ext cx="91440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it-IT" sz="2800" u="none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 </a:t>
            </a:r>
            <a:r>
              <a:rPr lang="it-IT" sz="2800" u="none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Problemi con gli Stecchini</a:t>
            </a:r>
            <a:endParaRPr lang="it-IT" sz="2800" u="none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Text Box 19"/>
          <p:cNvSpPr txBox="1">
            <a:spLocks noChangeArrowheads="1"/>
          </p:cNvSpPr>
          <p:nvPr/>
        </p:nvSpPr>
        <p:spPr bwMode="auto">
          <a:xfrm>
            <a:off x="468313" y="908050"/>
            <a:ext cx="2159471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u="none" dirty="0" smtClean="0">
                <a:solidFill>
                  <a:srgbClr val="002060"/>
                </a:solidFill>
              </a:rPr>
              <a:t>Il problema</a:t>
            </a:r>
            <a:endParaRPr lang="it-IT" u="none" dirty="0">
              <a:solidFill>
                <a:srgbClr val="002060"/>
              </a:solidFill>
            </a:endParaRPr>
          </a:p>
        </p:txBody>
      </p:sp>
      <p:sp>
        <p:nvSpPr>
          <p:cNvPr id="5" name="Text Box 19"/>
          <p:cNvSpPr txBox="1">
            <a:spLocks noChangeArrowheads="1"/>
          </p:cNvSpPr>
          <p:nvPr/>
        </p:nvSpPr>
        <p:spPr bwMode="auto">
          <a:xfrm>
            <a:off x="971600" y="2012950"/>
            <a:ext cx="74881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u="none" dirty="0" smtClean="0">
                <a:solidFill>
                  <a:schemeClr val="bg1"/>
                </a:solidFill>
              </a:rPr>
              <a:t>La somma di due numeri è 26 e la loro differenza   è 6. </a:t>
            </a:r>
            <a:r>
              <a:rPr lang="it-IT" u="none" dirty="0" smtClean="0">
                <a:solidFill>
                  <a:srgbClr val="FF0000"/>
                </a:solidFill>
              </a:rPr>
              <a:t>Quali sono i due numeri?</a:t>
            </a:r>
            <a:endParaRPr lang="it-IT" dirty="0">
              <a:solidFill>
                <a:srgbClr val="FF0000"/>
              </a:solidFill>
            </a:endParaRPr>
          </a:p>
        </p:txBody>
      </p:sp>
      <p:pic>
        <p:nvPicPr>
          <p:cNvPr id="6" name="Immagine 5" descr="stecchinoorizzztrasp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47664" y="6957392"/>
            <a:ext cx="1504762" cy="66667"/>
          </a:xfrm>
          <a:prstGeom prst="rect">
            <a:avLst/>
          </a:prstGeom>
        </p:spPr>
      </p:pic>
      <p:pic>
        <p:nvPicPr>
          <p:cNvPr id="7" name="Immagine 6" descr="spiedotrasparent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99592" y="4479503"/>
            <a:ext cx="3606349" cy="114286"/>
          </a:xfrm>
          <a:prstGeom prst="rect">
            <a:avLst/>
          </a:prstGeom>
        </p:spPr>
      </p:pic>
      <p:pic>
        <p:nvPicPr>
          <p:cNvPr id="8" name="Immagine 7" descr="spiedotrasparente2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499992" y="4509233"/>
            <a:ext cx="2844445" cy="114286"/>
          </a:xfrm>
          <a:prstGeom prst="rect">
            <a:avLst/>
          </a:prstGeom>
        </p:spPr>
      </p:pic>
      <p:sp>
        <p:nvSpPr>
          <p:cNvPr id="9" name="Text Box 19"/>
          <p:cNvSpPr txBox="1">
            <a:spLocks noChangeArrowheads="1"/>
          </p:cNvSpPr>
          <p:nvPr/>
        </p:nvSpPr>
        <p:spPr bwMode="auto">
          <a:xfrm>
            <a:off x="899592" y="3111351"/>
            <a:ext cx="784887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u="none" dirty="0" smtClean="0">
                <a:solidFill>
                  <a:schemeClr val="bg1"/>
                </a:solidFill>
              </a:rPr>
              <a:t>3. Ora, se la somma di due stecchini uguali rappresenta il numero 20, uno stecchino quale numero rappresenterà?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10" name="Text Box 19"/>
          <p:cNvSpPr txBox="1">
            <a:spLocks noChangeArrowheads="1"/>
          </p:cNvSpPr>
          <p:nvPr/>
        </p:nvSpPr>
        <p:spPr bwMode="auto">
          <a:xfrm>
            <a:off x="3419872" y="5013176"/>
            <a:ext cx="20162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u="none" dirty="0" smtClean="0">
                <a:solidFill>
                  <a:schemeClr val="bg1"/>
                </a:solidFill>
              </a:rPr>
              <a:t>20 : 2 = </a:t>
            </a:r>
            <a:r>
              <a:rPr lang="it-IT" u="none" dirty="0" smtClean="0">
                <a:solidFill>
                  <a:srgbClr val="FF0000"/>
                </a:solidFill>
              </a:rPr>
              <a:t>10</a:t>
            </a:r>
            <a:endParaRPr lang="it-IT" dirty="0">
              <a:solidFill>
                <a:srgbClr val="FF0000"/>
              </a:solidFill>
            </a:endParaRPr>
          </a:p>
        </p:txBody>
      </p:sp>
      <p:pic>
        <p:nvPicPr>
          <p:cNvPr id="11" name="Immagine 10" descr="neretto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69431" y="4365104"/>
            <a:ext cx="838200" cy="266700"/>
          </a:xfrm>
          <a:prstGeom prst="rect">
            <a:avLst/>
          </a:prstGeom>
        </p:spPr>
      </p:pic>
      <p:sp>
        <p:nvSpPr>
          <p:cNvPr id="12" name="Text Box 19"/>
          <p:cNvSpPr txBox="1">
            <a:spLocks noChangeArrowheads="1"/>
          </p:cNvSpPr>
          <p:nvPr/>
        </p:nvSpPr>
        <p:spPr bwMode="auto">
          <a:xfrm>
            <a:off x="7236296" y="4365104"/>
            <a:ext cx="13681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u="none" dirty="0" smtClean="0">
                <a:solidFill>
                  <a:schemeClr val="bg1"/>
                </a:solidFill>
              </a:rPr>
              <a:t>= </a:t>
            </a:r>
            <a:r>
              <a:rPr lang="it-IT" u="none" dirty="0" smtClean="0">
                <a:solidFill>
                  <a:srgbClr val="FF0000"/>
                </a:solidFill>
              </a:rPr>
              <a:t>20</a:t>
            </a:r>
            <a:endParaRPr lang="it-IT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lavagna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1412875"/>
            <a:ext cx="8012112" cy="530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0" y="0"/>
            <a:ext cx="91440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it-IT" sz="2800" u="none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 </a:t>
            </a:r>
            <a:r>
              <a:rPr lang="it-IT" sz="2800" u="none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Problemi con gli Stecchini</a:t>
            </a:r>
            <a:endParaRPr lang="it-IT" sz="2800" u="none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Text Box 19"/>
          <p:cNvSpPr txBox="1">
            <a:spLocks noChangeArrowheads="1"/>
          </p:cNvSpPr>
          <p:nvPr/>
        </p:nvSpPr>
        <p:spPr bwMode="auto">
          <a:xfrm>
            <a:off x="468313" y="908050"/>
            <a:ext cx="2159471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u="none" dirty="0" smtClean="0">
                <a:solidFill>
                  <a:srgbClr val="002060"/>
                </a:solidFill>
              </a:rPr>
              <a:t>Il problema</a:t>
            </a:r>
            <a:endParaRPr lang="it-IT" u="none" dirty="0">
              <a:solidFill>
                <a:srgbClr val="002060"/>
              </a:solidFill>
            </a:endParaRPr>
          </a:p>
        </p:txBody>
      </p:sp>
      <p:sp>
        <p:nvSpPr>
          <p:cNvPr id="5" name="Text Box 19"/>
          <p:cNvSpPr txBox="1">
            <a:spLocks noChangeArrowheads="1"/>
          </p:cNvSpPr>
          <p:nvPr/>
        </p:nvSpPr>
        <p:spPr bwMode="auto">
          <a:xfrm>
            <a:off x="971600" y="2012950"/>
            <a:ext cx="74881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u="none" dirty="0" smtClean="0">
                <a:solidFill>
                  <a:schemeClr val="bg1"/>
                </a:solidFill>
              </a:rPr>
              <a:t>La somma di due numeri è 26 e la loro differenza   è 6. </a:t>
            </a:r>
            <a:r>
              <a:rPr lang="it-IT" u="none" dirty="0" smtClean="0">
                <a:solidFill>
                  <a:srgbClr val="FF0000"/>
                </a:solidFill>
              </a:rPr>
              <a:t>Quali sono i due numeri?</a:t>
            </a:r>
            <a:endParaRPr lang="it-IT" dirty="0">
              <a:solidFill>
                <a:srgbClr val="FF0000"/>
              </a:solidFill>
            </a:endParaRPr>
          </a:p>
        </p:txBody>
      </p:sp>
      <p:pic>
        <p:nvPicPr>
          <p:cNvPr id="6" name="Immagine 5" descr="stecchinoorizzztrasp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47664" y="6957392"/>
            <a:ext cx="1504762" cy="66667"/>
          </a:xfrm>
          <a:prstGeom prst="rect">
            <a:avLst/>
          </a:prstGeom>
        </p:spPr>
      </p:pic>
      <p:pic>
        <p:nvPicPr>
          <p:cNvPr id="7" name="Immagine 6" descr="spiedotrasparent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99592" y="4479503"/>
            <a:ext cx="3606349" cy="114286"/>
          </a:xfrm>
          <a:prstGeom prst="rect">
            <a:avLst/>
          </a:prstGeom>
        </p:spPr>
      </p:pic>
      <p:sp>
        <p:nvSpPr>
          <p:cNvPr id="9" name="Text Box 19"/>
          <p:cNvSpPr txBox="1">
            <a:spLocks noChangeArrowheads="1"/>
          </p:cNvSpPr>
          <p:nvPr/>
        </p:nvSpPr>
        <p:spPr bwMode="auto">
          <a:xfrm>
            <a:off x="899592" y="3111351"/>
            <a:ext cx="784887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u="none" dirty="0" smtClean="0">
                <a:solidFill>
                  <a:schemeClr val="bg1"/>
                </a:solidFill>
              </a:rPr>
              <a:t>3. Se allo stecchino si aggiunge la differenza tolta. si ottiene quello che rappresenta il numero maggiore: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10" name="Text Box 19"/>
          <p:cNvSpPr txBox="1">
            <a:spLocks noChangeArrowheads="1"/>
          </p:cNvSpPr>
          <p:nvPr/>
        </p:nvSpPr>
        <p:spPr bwMode="auto">
          <a:xfrm>
            <a:off x="3419872" y="5013176"/>
            <a:ext cx="20162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u="none" dirty="0" smtClean="0">
                <a:solidFill>
                  <a:schemeClr val="bg1"/>
                </a:solidFill>
              </a:rPr>
              <a:t>10 + 6 = </a:t>
            </a:r>
            <a:r>
              <a:rPr lang="it-IT" u="none" dirty="0" smtClean="0">
                <a:solidFill>
                  <a:srgbClr val="FF0000"/>
                </a:solidFill>
              </a:rPr>
              <a:t>16</a:t>
            </a:r>
            <a:endParaRPr lang="it-IT" dirty="0">
              <a:solidFill>
                <a:srgbClr val="FF0000"/>
              </a:solidFill>
            </a:endParaRPr>
          </a:p>
        </p:txBody>
      </p:sp>
      <p:pic>
        <p:nvPicPr>
          <p:cNvPr id="11" name="Immagine 10" descr="nerett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69431" y="4365104"/>
            <a:ext cx="838200" cy="2667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lavagna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1412875"/>
            <a:ext cx="8012112" cy="530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0" y="0"/>
            <a:ext cx="91440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it-IT" sz="2800" u="none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 </a:t>
            </a:r>
            <a:r>
              <a:rPr lang="it-IT" sz="2800" u="none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Problemi con gli Stecchini</a:t>
            </a:r>
            <a:endParaRPr lang="it-IT" sz="2800" u="none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Text Box 19"/>
          <p:cNvSpPr txBox="1">
            <a:spLocks noChangeArrowheads="1"/>
          </p:cNvSpPr>
          <p:nvPr/>
        </p:nvSpPr>
        <p:spPr bwMode="auto">
          <a:xfrm>
            <a:off x="468313" y="908050"/>
            <a:ext cx="2159471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u="none" dirty="0" smtClean="0">
                <a:solidFill>
                  <a:srgbClr val="002060"/>
                </a:solidFill>
              </a:rPr>
              <a:t>Il problema</a:t>
            </a:r>
            <a:endParaRPr lang="it-IT" u="none" dirty="0">
              <a:solidFill>
                <a:srgbClr val="002060"/>
              </a:solidFill>
            </a:endParaRPr>
          </a:p>
        </p:txBody>
      </p:sp>
      <p:sp>
        <p:nvSpPr>
          <p:cNvPr id="5" name="Text Box 19"/>
          <p:cNvSpPr txBox="1">
            <a:spLocks noChangeArrowheads="1"/>
          </p:cNvSpPr>
          <p:nvPr/>
        </p:nvSpPr>
        <p:spPr bwMode="auto">
          <a:xfrm>
            <a:off x="971600" y="2012950"/>
            <a:ext cx="748818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u="none" dirty="0" smtClean="0">
                <a:solidFill>
                  <a:schemeClr val="bg1"/>
                </a:solidFill>
              </a:rPr>
              <a:t>Il perimetro di un rettangolo è 56 cm e una dimensione è 3/4 dell’altra. </a:t>
            </a:r>
            <a:r>
              <a:rPr lang="it-IT" u="none" dirty="0" smtClean="0">
                <a:solidFill>
                  <a:srgbClr val="FF0000"/>
                </a:solidFill>
              </a:rPr>
              <a:t>Quanto misurano le due dimensioni?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6" name="Text Box 19"/>
          <p:cNvSpPr txBox="1">
            <a:spLocks noChangeArrowheads="1"/>
          </p:cNvSpPr>
          <p:nvPr/>
        </p:nvSpPr>
        <p:spPr bwMode="auto">
          <a:xfrm>
            <a:off x="899592" y="3140968"/>
            <a:ext cx="763284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u="none" dirty="0" smtClean="0">
                <a:solidFill>
                  <a:srgbClr val="FFFF00"/>
                </a:solidFill>
              </a:rPr>
              <a:t>1. </a:t>
            </a:r>
            <a:r>
              <a:rPr lang="it-IT" u="none" dirty="0" smtClean="0">
                <a:solidFill>
                  <a:schemeClr val="bg1"/>
                </a:solidFill>
              </a:rPr>
              <a:t>Costruisci un rettangolo avente una dimensione   di 4 stecchini e l’altra di 3 stecchini:</a:t>
            </a:r>
            <a:endParaRPr lang="it-IT" dirty="0">
              <a:solidFill>
                <a:srgbClr val="FF0000"/>
              </a:solidFill>
            </a:endParaRPr>
          </a:p>
        </p:txBody>
      </p:sp>
      <p:pic>
        <p:nvPicPr>
          <p:cNvPr id="8" name="Immagine 7" descr="stecchinoorizzztrasp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47664" y="6957392"/>
            <a:ext cx="1504762" cy="66667"/>
          </a:xfrm>
          <a:prstGeom prst="rect">
            <a:avLst/>
          </a:prstGeom>
        </p:spPr>
      </p:pic>
      <p:pic>
        <p:nvPicPr>
          <p:cNvPr id="24" name="Immagine 23" descr="4x3du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75856" y="4005064"/>
            <a:ext cx="3024336" cy="2298496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lavagna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1412875"/>
            <a:ext cx="8012112" cy="530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0" y="0"/>
            <a:ext cx="91440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it-IT" sz="2800" u="none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 </a:t>
            </a:r>
            <a:r>
              <a:rPr lang="it-IT" sz="2800" u="none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Problemi con gli Stecchini</a:t>
            </a:r>
            <a:endParaRPr lang="it-IT" sz="2800" u="none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Text Box 19"/>
          <p:cNvSpPr txBox="1">
            <a:spLocks noChangeArrowheads="1"/>
          </p:cNvSpPr>
          <p:nvPr/>
        </p:nvSpPr>
        <p:spPr bwMode="auto">
          <a:xfrm>
            <a:off x="468313" y="908050"/>
            <a:ext cx="2159471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u="none" dirty="0" smtClean="0">
                <a:solidFill>
                  <a:srgbClr val="002060"/>
                </a:solidFill>
              </a:rPr>
              <a:t>Il problema</a:t>
            </a:r>
            <a:endParaRPr lang="it-IT" u="none" dirty="0">
              <a:solidFill>
                <a:srgbClr val="002060"/>
              </a:solidFill>
            </a:endParaRPr>
          </a:p>
        </p:txBody>
      </p:sp>
      <p:sp>
        <p:nvSpPr>
          <p:cNvPr id="5" name="Text Box 19"/>
          <p:cNvSpPr txBox="1">
            <a:spLocks noChangeArrowheads="1"/>
          </p:cNvSpPr>
          <p:nvPr/>
        </p:nvSpPr>
        <p:spPr bwMode="auto">
          <a:xfrm>
            <a:off x="971600" y="2012950"/>
            <a:ext cx="748818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u="none" dirty="0" smtClean="0">
                <a:solidFill>
                  <a:schemeClr val="bg1"/>
                </a:solidFill>
              </a:rPr>
              <a:t>Il perimetro di un rettangolo è 56 cm e una dimensione è 3/4 dell’altra. </a:t>
            </a:r>
            <a:r>
              <a:rPr lang="it-IT" u="none" dirty="0" smtClean="0">
                <a:solidFill>
                  <a:srgbClr val="FF0000"/>
                </a:solidFill>
              </a:rPr>
              <a:t>Quanto misurano le due dimensioni?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6" name="Text Box 19"/>
          <p:cNvSpPr txBox="1">
            <a:spLocks noChangeArrowheads="1"/>
          </p:cNvSpPr>
          <p:nvPr/>
        </p:nvSpPr>
        <p:spPr bwMode="auto">
          <a:xfrm>
            <a:off x="899592" y="3140968"/>
            <a:ext cx="76328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u="none" dirty="0" smtClean="0">
                <a:solidFill>
                  <a:schemeClr val="bg1"/>
                </a:solidFill>
              </a:rPr>
              <a:t>2. Da quanti stecchini è formato il semiperimetro?</a:t>
            </a:r>
            <a:endParaRPr lang="it-IT" dirty="0">
              <a:solidFill>
                <a:srgbClr val="FF0000"/>
              </a:solidFill>
            </a:endParaRPr>
          </a:p>
        </p:txBody>
      </p:sp>
      <p:pic>
        <p:nvPicPr>
          <p:cNvPr id="7" name="Immagine 6" descr="stecchinoorizzztrasp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47664" y="6957392"/>
            <a:ext cx="1504762" cy="66667"/>
          </a:xfrm>
          <a:prstGeom prst="rect">
            <a:avLst/>
          </a:prstGeom>
        </p:spPr>
      </p:pic>
      <p:pic>
        <p:nvPicPr>
          <p:cNvPr id="8" name="Immagine 7" descr="4x3du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75856" y="4005064"/>
            <a:ext cx="3024336" cy="2298496"/>
          </a:xfrm>
          <a:prstGeom prst="rect">
            <a:avLst/>
          </a:prstGeom>
        </p:spPr>
      </p:pic>
      <p:pic>
        <p:nvPicPr>
          <p:cNvPr id="11" name="Immagine 10" descr="neroorizz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483768" y="3957733"/>
            <a:ext cx="4248472" cy="119339"/>
          </a:xfrm>
          <a:prstGeom prst="rect">
            <a:avLst/>
          </a:prstGeom>
        </p:spPr>
      </p:pic>
      <p:pic>
        <p:nvPicPr>
          <p:cNvPr id="12" name="Immagine 11" descr="nerovertic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228184" y="3861048"/>
            <a:ext cx="88667" cy="2376264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lavagna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1412875"/>
            <a:ext cx="8012112" cy="530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0" y="0"/>
            <a:ext cx="91440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it-IT" sz="2800" u="none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 </a:t>
            </a:r>
            <a:r>
              <a:rPr lang="it-IT" sz="2800" u="none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Problemi con gli Stecchini</a:t>
            </a:r>
            <a:endParaRPr lang="it-IT" sz="2800" u="none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Text Box 19"/>
          <p:cNvSpPr txBox="1">
            <a:spLocks noChangeArrowheads="1"/>
          </p:cNvSpPr>
          <p:nvPr/>
        </p:nvSpPr>
        <p:spPr bwMode="auto">
          <a:xfrm>
            <a:off x="468313" y="908050"/>
            <a:ext cx="2159471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u="none" dirty="0" smtClean="0">
                <a:solidFill>
                  <a:srgbClr val="002060"/>
                </a:solidFill>
              </a:rPr>
              <a:t>Il problema</a:t>
            </a:r>
            <a:endParaRPr lang="it-IT" u="none" dirty="0">
              <a:solidFill>
                <a:srgbClr val="002060"/>
              </a:solidFill>
            </a:endParaRPr>
          </a:p>
        </p:txBody>
      </p:sp>
      <p:sp>
        <p:nvSpPr>
          <p:cNvPr id="5" name="Text Box 19"/>
          <p:cNvSpPr txBox="1">
            <a:spLocks noChangeArrowheads="1"/>
          </p:cNvSpPr>
          <p:nvPr/>
        </p:nvSpPr>
        <p:spPr bwMode="auto">
          <a:xfrm>
            <a:off x="971600" y="2012950"/>
            <a:ext cx="748818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u="none" dirty="0" smtClean="0">
                <a:solidFill>
                  <a:schemeClr val="bg1"/>
                </a:solidFill>
              </a:rPr>
              <a:t>Il perimetro di un rettangolo è 56 cm e una dimensione è 3/4 dell’altra. </a:t>
            </a:r>
            <a:r>
              <a:rPr lang="it-IT" u="none" dirty="0" smtClean="0">
                <a:solidFill>
                  <a:srgbClr val="FF0000"/>
                </a:solidFill>
              </a:rPr>
              <a:t>Quanto misurano le due dimensioni?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6" name="Text Box 19"/>
          <p:cNvSpPr txBox="1">
            <a:spLocks noChangeArrowheads="1"/>
          </p:cNvSpPr>
          <p:nvPr/>
        </p:nvSpPr>
        <p:spPr bwMode="auto">
          <a:xfrm>
            <a:off x="899592" y="3140968"/>
            <a:ext cx="76328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u="none" dirty="0" smtClean="0">
                <a:solidFill>
                  <a:schemeClr val="bg1"/>
                </a:solidFill>
              </a:rPr>
              <a:t>2. Da quanti stecchini è formato il semiperimetro?</a:t>
            </a:r>
            <a:endParaRPr lang="it-IT" dirty="0">
              <a:solidFill>
                <a:srgbClr val="FF0000"/>
              </a:solidFill>
            </a:endParaRPr>
          </a:p>
        </p:txBody>
      </p:sp>
      <p:pic>
        <p:nvPicPr>
          <p:cNvPr id="7" name="Immagine 6" descr="stecchinoorizzztrasp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47664" y="6957392"/>
            <a:ext cx="1504762" cy="66667"/>
          </a:xfrm>
          <a:prstGeom prst="rect">
            <a:avLst/>
          </a:prstGeom>
        </p:spPr>
      </p:pic>
      <p:pic>
        <p:nvPicPr>
          <p:cNvPr id="8" name="Immagine 7" descr="4x3du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75856" y="4005064"/>
            <a:ext cx="3024336" cy="2298496"/>
          </a:xfrm>
          <a:prstGeom prst="rect">
            <a:avLst/>
          </a:prstGeom>
        </p:spPr>
      </p:pic>
      <p:pic>
        <p:nvPicPr>
          <p:cNvPr id="9" name="Immagine 8" descr="neroorizz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483768" y="3957733"/>
            <a:ext cx="4248472" cy="119339"/>
          </a:xfrm>
          <a:prstGeom prst="rect">
            <a:avLst/>
          </a:prstGeom>
        </p:spPr>
      </p:pic>
      <p:pic>
        <p:nvPicPr>
          <p:cNvPr id="10" name="Immagine 9" descr="nerovertic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228184" y="3861048"/>
            <a:ext cx="88667" cy="2376264"/>
          </a:xfrm>
          <a:prstGeom prst="rect">
            <a:avLst/>
          </a:prstGeom>
        </p:spPr>
      </p:pic>
      <p:sp>
        <p:nvSpPr>
          <p:cNvPr id="11" name="Text Box 19"/>
          <p:cNvSpPr txBox="1">
            <a:spLocks noChangeArrowheads="1"/>
          </p:cNvSpPr>
          <p:nvPr/>
        </p:nvSpPr>
        <p:spPr bwMode="auto">
          <a:xfrm>
            <a:off x="4067944" y="4149080"/>
            <a:ext cx="446449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u="none" dirty="0" smtClean="0">
                <a:solidFill>
                  <a:schemeClr val="bg1"/>
                </a:solidFill>
              </a:rPr>
              <a:t>3. Gli stecchini sono 7 e rappresentano la somma delle dimensioni del rettangolo, ossia 56:2 = 28 cm.</a:t>
            </a:r>
            <a:endParaRPr lang="it-IT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lavagna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1412875"/>
            <a:ext cx="8012112" cy="530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0" y="0"/>
            <a:ext cx="91440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it-IT" sz="2800" u="none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 </a:t>
            </a:r>
            <a:r>
              <a:rPr lang="it-IT" sz="2800" u="none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Problemi con gli Stecchini</a:t>
            </a:r>
            <a:endParaRPr lang="it-IT" sz="2800" u="none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Text Box 19"/>
          <p:cNvSpPr txBox="1">
            <a:spLocks noChangeArrowheads="1"/>
          </p:cNvSpPr>
          <p:nvPr/>
        </p:nvSpPr>
        <p:spPr bwMode="auto">
          <a:xfrm>
            <a:off x="468313" y="908050"/>
            <a:ext cx="2159471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u="none" dirty="0" smtClean="0">
                <a:solidFill>
                  <a:srgbClr val="002060"/>
                </a:solidFill>
              </a:rPr>
              <a:t>Il problema</a:t>
            </a:r>
            <a:endParaRPr lang="it-IT" u="none" dirty="0">
              <a:solidFill>
                <a:srgbClr val="002060"/>
              </a:solidFill>
            </a:endParaRPr>
          </a:p>
        </p:txBody>
      </p:sp>
      <p:sp>
        <p:nvSpPr>
          <p:cNvPr id="5" name="Text Box 19"/>
          <p:cNvSpPr txBox="1">
            <a:spLocks noChangeArrowheads="1"/>
          </p:cNvSpPr>
          <p:nvPr/>
        </p:nvSpPr>
        <p:spPr bwMode="auto">
          <a:xfrm>
            <a:off x="971600" y="2012950"/>
            <a:ext cx="748818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u="none" dirty="0" smtClean="0">
                <a:solidFill>
                  <a:schemeClr val="bg1"/>
                </a:solidFill>
              </a:rPr>
              <a:t>Il perimetro di un rettangolo è 56 cm e una dimensione è 3/4 dell’altra. </a:t>
            </a:r>
            <a:r>
              <a:rPr lang="it-IT" u="none" dirty="0" smtClean="0">
                <a:solidFill>
                  <a:srgbClr val="FF0000"/>
                </a:solidFill>
              </a:rPr>
              <a:t>Quanto misurano le due dimensioni?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6" name="Text Box 19"/>
          <p:cNvSpPr txBox="1">
            <a:spLocks noChangeArrowheads="1"/>
          </p:cNvSpPr>
          <p:nvPr/>
        </p:nvSpPr>
        <p:spPr bwMode="auto">
          <a:xfrm>
            <a:off x="899592" y="3140968"/>
            <a:ext cx="76328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u="none" dirty="0" smtClean="0">
                <a:solidFill>
                  <a:schemeClr val="bg1"/>
                </a:solidFill>
              </a:rPr>
              <a:t>2. Da quanti stecchini è formato il semiperimetro?</a:t>
            </a:r>
            <a:endParaRPr lang="it-IT" dirty="0">
              <a:solidFill>
                <a:srgbClr val="FF0000"/>
              </a:solidFill>
            </a:endParaRPr>
          </a:p>
        </p:txBody>
      </p:sp>
      <p:pic>
        <p:nvPicPr>
          <p:cNvPr id="7" name="Immagine 6" descr="stecchinoorizzztrasp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47664" y="6957392"/>
            <a:ext cx="1504762" cy="66667"/>
          </a:xfrm>
          <a:prstGeom prst="rect">
            <a:avLst/>
          </a:prstGeom>
        </p:spPr>
      </p:pic>
      <p:pic>
        <p:nvPicPr>
          <p:cNvPr id="8" name="Immagine 7" descr="4x3due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75856" y="4005064"/>
            <a:ext cx="3024336" cy="2298496"/>
          </a:xfrm>
          <a:prstGeom prst="rect">
            <a:avLst/>
          </a:prstGeom>
        </p:spPr>
      </p:pic>
      <p:pic>
        <p:nvPicPr>
          <p:cNvPr id="9" name="Immagine 8" descr="neroorizz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483768" y="3957733"/>
            <a:ext cx="4248472" cy="119339"/>
          </a:xfrm>
          <a:prstGeom prst="rect">
            <a:avLst/>
          </a:prstGeom>
        </p:spPr>
      </p:pic>
      <p:pic>
        <p:nvPicPr>
          <p:cNvPr id="10" name="Immagine 9" descr="nerovertic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228184" y="3861048"/>
            <a:ext cx="88667" cy="2376264"/>
          </a:xfrm>
          <a:prstGeom prst="rect">
            <a:avLst/>
          </a:prstGeom>
        </p:spPr>
      </p:pic>
      <p:sp>
        <p:nvSpPr>
          <p:cNvPr id="11" name="Text Box 19"/>
          <p:cNvSpPr txBox="1">
            <a:spLocks noChangeArrowheads="1"/>
          </p:cNvSpPr>
          <p:nvPr/>
        </p:nvSpPr>
        <p:spPr bwMode="auto">
          <a:xfrm>
            <a:off x="4211960" y="4149080"/>
            <a:ext cx="403244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u="none" dirty="0" smtClean="0">
                <a:solidFill>
                  <a:schemeClr val="bg1"/>
                </a:solidFill>
              </a:rPr>
              <a:t>4. Ogni stecchino pertanto rappresenta 4 cm </a:t>
            </a:r>
          </a:p>
          <a:p>
            <a:r>
              <a:rPr lang="it-IT" u="none" dirty="0" smtClean="0">
                <a:solidFill>
                  <a:schemeClr val="bg1"/>
                </a:solidFill>
              </a:rPr>
              <a:t>(28 : 7 = 4 cm).</a:t>
            </a:r>
            <a:endParaRPr lang="it-IT" dirty="0">
              <a:solidFill>
                <a:srgbClr val="FF0000"/>
              </a:solidFill>
            </a:endParaRPr>
          </a:p>
        </p:txBody>
      </p:sp>
      <p:grpSp>
        <p:nvGrpSpPr>
          <p:cNvPr id="21" name="Gruppo 20"/>
          <p:cNvGrpSpPr/>
          <p:nvPr/>
        </p:nvGrpSpPr>
        <p:grpSpPr>
          <a:xfrm>
            <a:off x="2735288" y="4221088"/>
            <a:ext cx="3457400" cy="2088232"/>
            <a:chOff x="2590256" y="4221088"/>
            <a:chExt cx="3457400" cy="2088232"/>
          </a:xfrm>
        </p:grpSpPr>
        <p:grpSp>
          <p:nvGrpSpPr>
            <p:cNvPr id="19" name="Gruppo 18"/>
            <p:cNvGrpSpPr/>
            <p:nvPr/>
          </p:nvGrpSpPr>
          <p:grpSpPr>
            <a:xfrm>
              <a:off x="2590256" y="4221088"/>
              <a:ext cx="684584" cy="1800200"/>
              <a:chOff x="2590256" y="4221088"/>
              <a:chExt cx="684584" cy="1800200"/>
            </a:xfrm>
          </p:grpSpPr>
          <p:sp>
            <p:nvSpPr>
              <p:cNvPr id="12" name="Text Box 19"/>
              <p:cNvSpPr txBox="1">
                <a:spLocks noChangeArrowheads="1"/>
              </p:cNvSpPr>
              <p:nvPr/>
            </p:nvSpPr>
            <p:spPr bwMode="auto">
              <a:xfrm>
                <a:off x="2590256" y="4221088"/>
                <a:ext cx="684584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it-IT" u="none" dirty="0" smtClean="0">
                    <a:solidFill>
                      <a:schemeClr val="bg1"/>
                    </a:solidFill>
                  </a:rPr>
                  <a:t>4</a:t>
                </a:r>
                <a:endParaRPr lang="it-IT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3" name="Text Box 19"/>
              <p:cNvSpPr txBox="1">
                <a:spLocks noChangeArrowheads="1"/>
              </p:cNvSpPr>
              <p:nvPr/>
            </p:nvSpPr>
            <p:spPr bwMode="auto">
              <a:xfrm>
                <a:off x="2590256" y="4869160"/>
                <a:ext cx="684584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it-IT" u="none" dirty="0" smtClean="0">
                    <a:solidFill>
                      <a:schemeClr val="bg1"/>
                    </a:solidFill>
                  </a:rPr>
                  <a:t>4</a:t>
                </a:r>
                <a:endParaRPr lang="it-IT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4" name="Text Box 19"/>
              <p:cNvSpPr txBox="1">
                <a:spLocks noChangeArrowheads="1"/>
              </p:cNvSpPr>
              <p:nvPr/>
            </p:nvSpPr>
            <p:spPr bwMode="auto">
              <a:xfrm>
                <a:off x="2590256" y="5559623"/>
                <a:ext cx="684584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it-IT" u="none" dirty="0" smtClean="0">
                    <a:solidFill>
                      <a:schemeClr val="bg1"/>
                    </a:solidFill>
                  </a:rPr>
                  <a:t>4</a:t>
                </a:r>
                <a:endParaRPr lang="it-IT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20" name="Gruppo 19"/>
            <p:cNvGrpSpPr/>
            <p:nvPr/>
          </p:nvGrpSpPr>
          <p:grpSpPr>
            <a:xfrm>
              <a:off x="3202832" y="5847655"/>
              <a:ext cx="2844824" cy="461665"/>
              <a:chOff x="3202832" y="5847655"/>
              <a:chExt cx="2844824" cy="461665"/>
            </a:xfrm>
          </p:grpSpPr>
          <p:sp>
            <p:nvSpPr>
              <p:cNvPr id="15" name="Text Box 19"/>
              <p:cNvSpPr txBox="1">
                <a:spLocks noChangeArrowheads="1"/>
              </p:cNvSpPr>
              <p:nvPr/>
            </p:nvSpPr>
            <p:spPr bwMode="auto">
              <a:xfrm>
                <a:off x="3202832" y="5847655"/>
                <a:ext cx="684584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it-IT" u="none" dirty="0" smtClean="0">
                    <a:solidFill>
                      <a:schemeClr val="bg1"/>
                    </a:solidFill>
                  </a:rPr>
                  <a:t>4</a:t>
                </a:r>
                <a:endParaRPr lang="it-IT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6" name="Text Box 19"/>
              <p:cNvSpPr txBox="1">
                <a:spLocks noChangeArrowheads="1"/>
              </p:cNvSpPr>
              <p:nvPr/>
            </p:nvSpPr>
            <p:spPr bwMode="auto">
              <a:xfrm>
                <a:off x="3994920" y="5847655"/>
                <a:ext cx="684584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it-IT" u="none" dirty="0" smtClean="0">
                    <a:solidFill>
                      <a:schemeClr val="bg1"/>
                    </a:solidFill>
                  </a:rPr>
                  <a:t>4</a:t>
                </a:r>
                <a:endParaRPr lang="it-IT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7" name="Text Box 19"/>
              <p:cNvSpPr txBox="1">
                <a:spLocks noChangeArrowheads="1"/>
              </p:cNvSpPr>
              <p:nvPr/>
            </p:nvSpPr>
            <p:spPr bwMode="auto">
              <a:xfrm>
                <a:off x="4642992" y="5847655"/>
                <a:ext cx="684584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it-IT" u="none" dirty="0" smtClean="0">
                    <a:solidFill>
                      <a:schemeClr val="bg1"/>
                    </a:solidFill>
                  </a:rPr>
                  <a:t>4</a:t>
                </a:r>
                <a:endParaRPr lang="it-IT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8" name="Text Box 19"/>
              <p:cNvSpPr txBox="1">
                <a:spLocks noChangeArrowheads="1"/>
              </p:cNvSpPr>
              <p:nvPr/>
            </p:nvSpPr>
            <p:spPr bwMode="auto">
              <a:xfrm>
                <a:off x="5363072" y="5847655"/>
                <a:ext cx="684584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it-IT" u="none" dirty="0" smtClean="0">
                    <a:solidFill>
                      <a:schemeClr val="bg1"/>
                    </a:solidFill>
                  </a:rPr>
                  <a:t>4</a:t>
                </a:r>
                <a:endParaRPr lang="it-IT" dirty="0">
                  <a:solidFill>
                    <a:srgbClr val="FF0000"/>
                  </a:solidFill>
                </a:endParaRPr>
              </a:p>
            </p:txBody>
          </p:sp>
        </p:grp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lavagna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1412875"/>
            <a:ext cx="8012112" cy="530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0" y="0"/>
            <a:ext cx="91440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it-IT" sz="2800" u="none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 </a:t>
            </a:r>
            <a:r>
              <a:rPr lang="it-IT" sz="2800" u="none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Problemi con gli Stecchini</a:t>
            </a:r>
            <a:endParaRPr lang="it-IT" sz="2800" u="none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Text Box 19"/>
          <p:cNvSpPr txBox="1">
            <a:spLocks noChangeArrowheads="1"/>
          </p:cNvSpPr>
          <p:nvPr/>
        </p:nvSpPr>
        <p:spPr bwMode="auto">
          <a:xfrm>
            <a:off x="468313" y="908050"/>
            <a:ext cx="2159471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u="none" dirty="0" smtClean="0">
                <a:solidFill>
                  <a:srgbClr val="002060"/>
                </a:solidFill>
              </a:rPr>
              <a:t>Il problema</a:t>
            </a:r>
            <a:endParaRPr lang="it-IT" u="none" dirty="0">
              <a:solidFill>
                <a:srgbClr val="002060"/>
              </a:solidFill>
            </a:endParaRPr>
          </a:p>
        </p:txBody>
      </p:sp>
      <p:sp>
        <p:nvSpPr>
          <p:cNvPr id="5" name="Text Box 19"/>
          <p:cNvSpPr txBox="1">
            <a:spLocks noChangeArrowheads="1"/>
          </p:cNvSpPr>
          <p:nvPr/>
        </p:nvSpPr>
        <p:spPr bwMode="auto">
          <a:xfrm>
            <a:off x="971600" y="2012950"/>
            <a:ext cx="748818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u="none" dirty="0" smtClean="0">
                <a:solidFill>
                  <a:schemeClr val="bg1"/>
                </a:solidFill>
              </a:rPr>
              <a:t>Il perimetro di un rettangolo è 56 cm e una dimensione è 3/4 dell’altra. </a:t>
            </a:r>
            <a:r>
              <a:rPr lang="it-IT" u="none" dirty="0" smtClean="0">
                <a:solidFill>
                  <a:srgbClr val="FF0000"/>
                </a:solidFill>
              </a:rPr>
              <a:t>Quanto misurano le due dimensioni?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6" name="Text Box 19"/>
          <p:cNvSpPr txBox="1">
            <a:spLocks noChangeArrowheads="1"/>
          </p:cNvSpPr>
          <p:nvPr/>
        </p:nvSpPr>
        <p:spPr bwMode="auto">
          <a:xfrm>
            <a:off x="899592" y="3140968"/>
            <a:ext cx="76328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u="none" dirty="0" smtClean="0">
                <a:solidFill>
                  <a:schemeClr val="bg1"/>
                </a:solidFill>
              </a:rPr>
              <a:t>2. Da quanti stecchini è formato il semiperimetro?</a:t>
            </a:r>
            <a:endParaRPr lang="it-IT" dirty="0">
              <a:solidFill>
                <a:srgbClr val="FF0000"/>
              </a:solidFill>
            </a:endParaRPr>
          </a:p>
        </p:txBody>
      </p:sp>
      <p:pic>
        <p:nvPicPr>
          <p:cNvPr id="7" name="Immagine 6" descr="stecchinoorizzztrasp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47664" y="6957392"/>
            <a:ext cx="1504762" cy="66667"/>
          </a:xfrm>
          <a:prstGeom prst="rect">
            <a:avLst/>
          </a:prstGeom>
        </p:spPr>
      </p:pic>
      <p:pic>
        <p:nvPicPr>
          <p:cNvPr id="8" name="Immagine 7" descr="4x3du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75856" y="4005064"/>
            <a:ext cx="3024336" cy="2298496"/>
          </a:xfrm>
          <a:prstGeom prst="rect">
            <a:avLst/>
          </a:prstGeom>
        </p:spPr>
      </p:pic>
      <p:pic>
        <p:nvPicPr>
          <p:cNvPr id="9" name="Immagine 8" descr="neroorizz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483768" y="3957733"/>
            <a:ext cx="4248472" cy="119339"/>
          </a:xfrm>
          <a:prstGeom prst="rect">
            <a:avLst/>
          </a:prstGeom>
        </p:spPr>
      </p:pic>
      <p:pic>
        <p:nvPicPr>
          <p:cNvPr id="10" name="Immagine 9" descr="nerovertic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228184" y="3861048"/>
            <a:ext cx="88667" cy="2376264"/>
          </a:xfrm>
          <a:prstGeom prst="rect">
            <a:avLst/>
          </a:prstGeom>
        </p:spPr>
      </p:pic>
      <p:sp>
        <p:nvSpPr>
          <p:cNvPr id="11" name="Text Box 19"/>
          <p:cNvSpPr txBox="1">
            <a:spLocks noChangeArrowheads="1"/>
          </p:cNvSpPr>
          <p:nvPr/>
        </p:nvSpPr>
        <p:spPr bwMode="auto">
          <a:xfrm>
            <a:off x="3563888" y="4437112"/>
            <a:ext cx="511256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u="none" dirty="0" smtClean="0">
                <a:solidFill>
                  <a:schemeClr val="bg1"/>
                </a:solidFill>
              </a:rPr>
              <a:t>Dimensione minore = 3x4 =</a:t>
            </a:r>
            <a:r>
              <a:rPr lang="it-IT" u="none" dirty="0" smtClean="0">
                <a:solidFill>
                  <a:srgbClr val="FF0000"/>
                </a:solidFill>
              </a:rPr>
              <a:t>12 cm</a:t>
            </a:r>
          </a:p>
          <a:p>
            <a:r>
              <a:rPr lang="it-IT" u="none" dirty="0" smtClean="0">
                <a:solidFill>
                  <a:schemeClr val="bg1"/>
                </a:solidFill>
              </a:rPr>
              <a:t>Dimensione maggiore =4x4=</a:t>
            </a:r>
            <a:r>
              <a:rPr lang="it-IT" u="none" dirty="0" smtClean="0">
                <a:solidFill>
                  <a:srgbClr val="FF0000"/>
                </a:solidFill>
              </a:rPr>
              <a:t>16 cm</a:t>
            </a:r>
            <a:endParaRPr lang="it-IT" dirty="0">
              <a:solidFill>
                <a:srgbClr val="FF0000"/>
              </a:solidFill>
            </a:endParaRPr>
          </a:p>
        </p:txBody>
      </p:sp>
      <p:grpSp>
        <p:nvGrpSpPr>
          <p:cNvPr id="12" name="Gruppo 11"/>
          <p:cNvGrpSpPr/>
          <p:nvPr/>
        </p:nvGrpSpPr>
        <p:grpSpPr>
          <a:xfrm>
            <a:off x="2735288" y="4221088"/>
            <a:ext cx="3457400" cy="2088232"/>
            <a:chOff x="2590256" y="4221088"/>
            <a:chExt cx="3457400" cy="2088232"/>
          </a:xfrm>
        </p:grpSpPr>
        <p:grpSp>
          <p:nvGrpSpPr>
            <p:cNvPr id="13" name="Gruppo 18"/>
            <p:cNvGrpSpPr/>
            <p:nvPr/>
          </p:nvGrpSpPr>
          <p:grpSpPr>
            <a:xfrm>
              <a:off x="2590256" y="4221088"/>
              <a:ext cx="684584" cy="1800200"/>
              <a:chOff x="2590256" y="4221088"/>
              <a:chExt cx="684584" cy="1800200"/>
            </a:xfrm>
          </p:grpSpPr>
          <p:sp>
            <p:nvSpPr>
              <p:cNvPr id="19" name="Text Box 19"/>
              <p:cNvSpPr txBox="1">
                <a:spLocks noChangeArrowheads="1"/>
              </p:cNvSpPr>
              <p:nvPr/>
            </p:nvSpPr>
            <p:spPr bwMode="auto">
              <a:xfrm>
                <a:off x="2590256" y="4221088"/>
                <a:ext cx="684584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it-IT" u="none" dirty="0" smtClean="0">
                    <a:solidFill>
                      <a:schemeClr val="bg1"/>
                    </a:solidFill>
                  </a:rPr>
                  <a:t>4</a:t>
                </a:r>
                <a:endParaRPr lang="it-IT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0" name="Text Box 19"/>
              <p:cNvSpPr txBox="1">
                <a:spLocks noChangeArrowheads="1"/>
              </p:cNvSpPr>
              <p:nvPr/>
            </p:nvSpPr>
            <p:spPr bwMode="auto">
              <a:xfrm>
                <a:off x="2590256" y="4869160"/>
                <a:ext cx="684584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it-IT" u="none" dirty="0" smtClean="0">
                    <a:solidFill>
                      <a:schemeClr val="bg1"/>
                    </a:solidFill>
                  </a:rPr>
                  <a:t>4</a:t>
                </a:r>
                <a:endParaRPr lang="it-IT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1" name="Text Box 19"/>
              <p:cNvSpPr txBox="1">
                <a:spLocks noChangeArrowheads="1"/>
              </p:cNvSpPr>
              <p:nvPr/>
            </p:nvSpPr>
            <p:spPr bwMode="auto">
              <a:xfrm>
                <a:off x="2590256" y="5559623"/>
                <a:ext cx="684584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it-IT" u="none" dirty="0" smtClean="0">
                    <a:solidFill>
                      <a:schemeClr val="bg1"/>
                    </a:solidFill>
                  </a:rPr>
                  <a:t>4</a:t>
                </a:r>
                <a:endParaRPr lang="it-IT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14" name="Gruppo 19"/>
            <p:cNvGrpSpPr/>
            <p:nvPr/>
          </p:nvGrpSpPr>
          <p:grpSpPr>
            <a:xfrm>
              <a:off x="3202832" y="5847655"/>
              <a:ext cx="2844824" cy="461665"/>
              <a:chOff x="3202832" y="5847655"/>
              <a:chExt cx="2844824" cy="461665"/>
            </a:xfrm>
          </p:grpSpPr>
          <p:sp>
            <p:nvSpPr>
              <p:cNvPr id="15" name="Text Box 19"/>
              <p:cNvSpPr txBox="1">
                <a:spLocks noChangeArrowheads="1"/>
              </p:cNvSpPr>
              <p:nvPr/>
            </p:nvSpPr>
            <p:spPr bwMode="auto">
              <a:xfrm>
                <a:off x="3202832" y="5847655"/>
                <a:ext cx="684584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it-IT" u="none" dirty="0" smtClean="0">
                    <a:solidFill>
                      <a:schemeClr val="bg1"/>
                    </a:solidFill>
                  </a:rPr>
                  <a:t>4</a:t>
                </a:r>
                <a:endParaRPr lang="it-IT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6" name="Text Box 19"/>
              <p:cNvSpPr txBox="1">
                <a:spLocks noChangeArrowheads="1"/>
              </p:cNvSpPr>
              <p:nvPr/>
            </p:nvSpPr>
            <p:spPr bwMode="auto">
              <a:xfrm>
                <a:off x="3994920" y="5847655"/>
                <a:ext cx="684584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it-IT" u="none" dirty="0" smtClean="0">
                    <a:solidFill>
                      <a:schemeClr val="bg1"/>
                    </a:solidFill>
                  </a:rPr>
                  <a:t>4</a:t>
                </a:r>
                <a:endParaRPr lang="it-IT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7" name="Text Box 19"/>
              <p:cNvSpPr txBox="1">
                <a:spLocks noChangeArrowheads="1"/>
              </p:cNvSpPr>
              <p:nvPr/>
            </p:nvSpPr>
            <p:spPr bwMode="auto">
              <a:xfrm>
                <a:off x="4642992" y="5847655"/>
                <a:ext cx="684584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it-IT" u="none" dirty="0" smtClean="0">
                    <a:solidFill>
                      <a:schemeClr val="bg1"/>
                    </a:solidFill>
                  </a:rPr>
                  <a:t>4</a:t>
                </a:r>
                <a:endParaRPr lang="it-IT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8" name="Text Box 19"/>
              <p:cNvSpPr txBox="1">
                <a:spLocks noChangeArrowheads="1"/>
              </p:cNvSpPr>
              <p:nvPr/>
            </p:nvSpPr>
            <p:spPr bwMode="auto">
              <a:xfrm>
                <a:off x="5363072" y="5847655"/>
                <a:ext cx="684584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it-IT" u="none" dirty="0" smtClean="0">
                    <a:solidFill>
                      <a:schemeClr val="bg1"/>
                    </a:solidFill>
                  </a:rPr>
                  <a:t>4</a:t>
                </a:r>
                <a:endParaRPr lang="it-IT" dirty="0">
                  <a:solidFill>
                    <a:srgbClr val="FF0000"/>
                  </a:solidFill>
                </a:endParaRPr>
              </a:p>
            </p:txBody>
          </p:sp>
        </p:grp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lavagna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1440000"/>
            <a:ext cx="8012112" cy="530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0" y="0"/>
            <a:ext cx="91440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it-IT" sz="2800" u="none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 </a:t>
            </a:r>
            <a:r>
              <a:rPr lang="it-IT" sz="2800" u="none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Problemi con gli Stecchini</a:t>
            </a:r>
            <a:endParaRPr lang="it-IT" sz="2800" u="none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Text Box 19"/>
          <p:cNvSpPr txBox="1">
            <a:spLocks noChangeArrowheads="1"/>
          </p:cNvSpPr>
          <p:nvPr/>
        </p:nvSpPr>
        <p:spPr bwMode="auto">
          <a:xfrm>
            <a:off x="468313" y="908050"/>
            <a:ext cx="46797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u="none" dirty="0" smtClean="0">
                <a:solidFill>
                  <a:srgbClr val="002060"/>
                </a:solidFill>
              </a:rPr>
              <a:t>Risolvi da solo i problemi:</a:t>
            </a:r>
            <a:endParaRPr lang="it-IT" u="none" dirty="0">
              <a:solidFill>
                <a:srgbClr val="002060"/>
              </a:solidFill>
            </a:endParaRPr>
          </a:p>
        </p:txBody>
      </p:sp>
      <p:sp>
        <p:nvSpPr>
          <p:cNvPr id="5" name="Text Box 19"/>
          <p:cNvSpPr txBox="1">
            <a:spLocks noChangeArrowheads="1"/>
          </p:cNvSpPr>
          <p:nvPr/>
        </p:nvSpPr>
        <p:spPr bwMode="auto">
          <a:xfrm>
            <a:off x="827584" y="3212976"/>
            <a:ext cx="74881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u="none" dirty="0" smtClean="0">
                <a:solidFill>
                  <a:schemeClr val="bg1"/>
                </a:solidFill>
              </a:rPr>
              <a:t>La somma di due numeri è 22 e il più grande supera il più piccolo di 4. </a:t>
            </a:r>
            <a:r>
              <a:rPr lang="it-IT" u="none" dirty="0" smtClean="0">
                <a:solidFill>
                  <a:srgbClr val="FF0000"/>
                </a:solidFill>
              </a:rPr>
              <a:t>Quali sono i due numeri?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7" name="Text Box 19"/>
          <p:cNvSpPr txBox="1">
            <a:spLocks noChangeArrowheads="1"/>
          </p:cNvSpPr>
          <p:nvPr/>
        </p:nvSpPr>
        <p:spPr bwMode="auto">
          <a:xfrm>
            <a:off x="827584" y="2060848"/>
            <a:ext cx="763284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u="none" dirty="0" smtClean="0">
                <a:solidFill>
                  <a:schemeClr val="bg1"/>
                </a:solidFill>
              </a:rPr>
              <a:t>La somma di due segmenti è 32 cm e uno è i 3/5 dell’altro. </a:t>
            </a:r>
            <a:r>
              <a:rPr lang="it-IT" u="none" dirty="0" smtClean="0">
                <a:solidFill>
                  <a:srgbClr val="FF0000"/>
                </a:solidFill>
              </a:rPr>
              <a:t>Quanto sono lunghi i due segmenti?</a:t>
            </a:r>
            <a:endParaRPr lang="it-IT" dirty="0">
              <a:solidFill>
                <a:srgbClr val="FF0000"/>
              </a:solidFill>
            </a:endParaRPr>
          </a:p>
        </p:txBody>
      </p:sp>
      <p:pic>
        <p:nvPicPr>
          <p:cNvPr id="9" name="Immagine 8" descr="stecchinoorizzztrasp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47664" y="6957392"/>
            <a:ext cx="1504762" cy="66667"/>
          </a:xfrm>
          <a:prstGeom prst="rect">
            <a:avLst/>
          </a:prstGeom>
        </p:spPr>
      </p:pic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899592" y="4398203"/>
            <a:ext cx="748818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u="none" dirty="0" smtClean="0">
                <a:solidFill>
                  <a:schemeClr val="bg1"/>
                </a:solidFill>
              </a:rPr>
              <a:t>Un rettangolo ha il perimetro di 126 cm  e una dimensione è i 4/5 dell’altra. </a:t>
            </a:r>
            <a:r>
              <a:rPr lang="it-IT" u="none" dirty="0" smtClean="0">
                <a:solidFill>
                  <a:srgbClr val="FF0000"/>
                </a:solidFill>
              </a:rPr>
              <a:t>Trova l’area del rettangolo.</a:t>
            </a:r>
            <a:endParaRPr lang="it-IT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 txBox="1">
            <a:spLocks noChangeArrowheads="1"/>
          </p:cNvSpPr>
          <p:nvPr/>
        </p:nvSpPr>
        <p:spPr bwMode="auto">
          <a:xfrm>
            <a:off x="-180975" y="0"/>
            <a:ext cx="9144000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0" cap="none" spc="0" normalizeH="0" baseline="0" noProof="0" smtClean="0">
                <a:ln>
                  <a:noFill/>
                </a:ln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I Problemi con gli Stecchini</a:t>
            </a:r>
            <a:endParaRPr kumimoji="0" lang="it-IT" sz="4000" b="0" i="0" u="none" strike="noStrike" kern="0" cap="none" spc="0" normalizeH="0" baseline="0" noProof="0" dirty="0" smtClean="0">
              <a:ln>
                <a:noFill/>
              </a:ln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 Box 27"/>
          <p:cNvSpPr txBox="1">
            <a:spLocks noChangeArrowheads="1"/>
          </p:cNvSpPr>
          <p:nvPr/>
        </p:nvSpPr>
        <p:spPr bwMode="auto">
          <a:xfrm>
            <a:off x="1547664" y="1124744"/>
            <a:ext cx="58324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u="none" dirty="0" smtClean="0"/>
              <a:t>Se vuoi seguire con profitto questa presentazione sei invitato a procurarti una scatola di stecchini.</a:t>
            </a:r>
            <a:endParaRPr lang="it-IT" u="none" dirty="0"/>
          </a:p>
        </p:txBody>
      </p:sp>
      <p:pic>
        <p:nvPicPr>
          <p:cNvPr id="8" name="Immagine 7" descr="scatola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23728" y="2420888"/>
            <a:ext cx="4533334" cy="3669842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484" name="Rectangle 4"/>
          <p:cNvSpPr>
            <a:spLocks noChangeArrowheads="1"/>
          </p:cNvSpPr>
          <p:nvPr/>
        </p:nvSpPr>
        <p:spPr bwMode="auto">
          <a:xfrm>
            <a:off x="2411413" y="2492375"/>
            <a:ext cx="4681537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it-IT" sz="2800" u="none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Fine</a:t>
            </a:r>
            <a:endParaRPr lang="it-IT" sz="2800" u="none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4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448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 descr="lavagna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1412875"/>
            <a:ext cx="8012112" cy="530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0" y="0"/>
            <a:ext cx="91440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it-IT" sz="2800" u="none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 </a:t>
            </a:r>
            <a:r>
              <a:rPr lang="it-IT" sz="2800" u="none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Problemi con gli Stecchini</a:t>
            </a:r>
            <a:endParaRPr lang="it-IT" sz="2800" u="none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Text Box 19"/>
          <p:cNvSpPr txBox="1">
            <a:spLocks noChangeArrowheads="1"/>
          </p:cNvSpPr>
          <p:nvPr/>
        </p:nvSpPr>
        <p:spPr bwMode="auto">
          <a:xfrm>
            <a:off x="468313" y="908050"/>
            <a:ext cx="2159471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u="none" dirty="0" smtClean="0">
                <a:solidFill>
                  <a:srgbClr val="002060"/>
                </a:solidFill>
              </a:rPr>
              <a:t>Il problema</a:t>
            </a:r>
            <a:endParaRPr lang="it-IT" u="none" dirty="0">
              <a:solidFill>
                <a:srgbClr val="002060"/>
              </a:solidFill>
            </a:endParaRPr>
          </a:p>
        </p:txBody>
      </p:sp>
      <p:sp>
        <p:nvSpPr>
          <p:cNvPr id="5" name="Text Box 19"/>
          <p:cNvSpPr txBox="1">
            <a:spLocks noChangeArrowheads="1"/>
          </p:cNvSpPr>
          <p:nvPr/>
        </p:nvSpPr>
        <p:spPr bwMode="auto">
          <a:xfrm>
            <a:off x="971600" y="2012950"/>
            <a:ext cx="74881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u="none" dirty="0" smtClean="0">
                <a:solidFill>
                  <a:schemeClr val="bg1"/>
                </a:solidFill>
              </a:rPr>
              <a:t>La somma di due segmenti è 30 cm e uno è 2/3 dell’altro. </a:t>
            </a:r>
            <a:r>
              <a:rPr lang="it-IT" u="none" dirty="0" smtClean="0">
                <a:solidFill>
                  <a:srgbClr val="FF0000"/>
                </a:solidFill>
              </a:rPr>
              <a:t>Quanto misurano i due segmenti?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7" name="Text Box 19"/>
          <p:cNvSpPr txBox="1">
            <a:spLocks noChangeArrowheads="1"/>
          </p:cNvSpPr>
          <p:nvPr/>
        </p:nvSpPr>
        <p:spPr bwMode="auto">
          <a:xfrm>
            <a:off x="899592" y="3645024"/>
            <a:ext cx="763284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u="none" dirty="0" smtClean="0">
                <a:solidFill>
                  <a:schemeClr val="bg1"/>
                </a:solidFill>
              </a:rPr>
              <a:t>1. Rappresenta il più lungo dei due segmenti con 3 stecchini: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13" name="Text Box 19"/>
          <p:cNvSpPr txBox="1">
            <a:spLocks noChangeArrowheads="1"/>
          </p:cNvSpPr>
          <p:nvPr/>
        </p:nvSpPr>
        <p:spPr bwMode="auto">
          <a:xfrm>
            <a:off x="971600" y="4647795"/>
            <a:ext cx="763284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u="none" dirty="0" smtClean="0">
                <a:solidFill>
                  <a:schemeClr val="bg1"/>
                </a:solidFill>
              </a:rPr>
              <a:t>2. Essendo l’altro segmento i 2/3 del primo lo rappresenterai con quanti stecchini?</a:t>
            </a:r>
            <a:endParaRPr lang="it-IT" dirty="0">
              <a:solidFill>
                <a:srgbClr val="FF0000"/>
              </a:solidFill>
            </a:endParaRPr>
          </a:p>
        </p:txBody>
      </p:sp>
      <p:grpSp>
        <p:nvGrpSpPr>
          <p:cNvPr id="25" name="Gruppo 24"/>
          <p:cNvGrpSpPr/>
          <p:nvPr/>
        </p:nvGrpSpPr>
        <p:grpSpPr>
          <a:xfrm>
            <a:off x="2267744" y="5727915"/>
            <a:ext cx="3016930" cy="66667"/>
            <a:chOff x="2699792" y="5445224"/>
            <a:chExt cx="3016930" cy="66667"/>
          </a:xfrm>
        </p:grpSpPr>
        <p:pic>
          <p:nvPicPr>
            <p:cNvPr id="22" name="Immagine 21" descr="stecchinoorizzztrasp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699792" y="5445224"/>
              <a:ext cx="1504762" cy="66667"/>
            </a:xfrm>
            <a:prstGeom prst="rect">
              <a:avLst/>
            </a:prstGeom>
          </p:spPr>
        </p:pic>
        <p:pic>
          <p:nvPicPr>
            <p:cNvPr id="24" name="Immagine 23" descr="stecchinoorizzztrasp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211960" y="5445224"/>
              <a:ext cx="1504762" cy="66667"/>
            </a:xfrm>
            <a:prstGeom prst="rect">
              <a:avLst/>
            </a:prstGeom>
          </p:spPr>
        </p:pic>
      </p:grpSp>
      <p:grpSp>
        <p:nvGrpSpPr>
          <p:cNvPr id="16" name="Gruppo 15"/>
          <p:cNvGrpSpPr/>
          <p:nvPr/>
        </p:nvGrpSpPr>
        <p:grpSpPr>
          <a:xfrm>
            <a:off x="2267744" y="4431771"/>
            <a:ext cx="4536504" cy="66667"/>
            <a:chOff x="3059832" y="3861048"/>
            <a:chExt cx="4536504" cy="66667"/>
          </a:xfrm>
        </p:grpSpPr>
        <p:pic>
          <p:nvPicPr>
            <p:cNvPr id="21" name="Immagine 20" descr="stecchinoorizzztrasp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059832" y="3861048"/>
              <a:ext cx="1504762" cy="66667"/>
            </a:xfrm>
            <a:prstGeom prst="rect">
              <a:avLst/>
            </a:prstGeom>
          </p:spPr>
        </p:pic>
        <p:pic>
          <p:nvPicPr>
            <p:cNvPr id="14" name="Immagine 13" descr="stecchinoorizzztrasp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572000" y="3861048"/>
              <a:ext cx="1504762" cy="66667"/>
            </a:xfrm>
            <a:prstGeom prst="rect">
              <a:avLst/>
            </a:prstGeom>
          </p:spPr>
        </p:pic>
        <p:pic>
          <p:nvPicPr>
            <p:cNvPr id="15" name="Immagine 14" descr="stecchinoorizzztrasp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091574" y="3861048"/>
              <a:ext cx="1504762" cy="66667"/>
            </a:xfrm>
            <a:prstGeom prst="rect">
              <a:avLst/>
            </a:prstGeom>
          </p:spPr>
        </p:pic>
      </p:grpSp>
      <p:pic>
        <p:nvPicPr>
          <p:cNvPr id="19" name="Immagine 18" descr="SEGM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07704" y="2852936"/>
            <a:ext cx="5112567" cy="876191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lavagna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1412875"/>
            <a:ext cx="8012112" cy="530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0" y="0"/>
            <a:ext cx="91440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it-IT" sz="2800" u="none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 </a:t>
            </a:r>
            <a:r>
              <a:rPr lang="it-IT" sz="2800" u="none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Problemi con gli Stecchini</a:t>
            </a:r>
            <a:endParaRPr lang="it-IT" sz="2800" u="none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Text Box 19"/>
          <p:cNvSpPr txBox="1">
            <a:spLocks noChangeArrowheads="1"/>
          </p:cNvSpPr>
          <p:nvPr/>
        </p:nvSpPr>
        <p:spPr bwMode="auto">
          <a:xfrm>
            <a:off x="468313" y="908050"/>
            <a:ext cx="4572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u="none" dirty="0" smtClean="0">
                <a:solidFill>
                  <a:srgbClr val="002060"/>
                </a:solidFill>
              </a:rPr>
              <a:t>Il problema</a:t>
            </a:r>
            <a:endParaRPr lang="it-IT" u="none" dirty="0">
              <a:solidFill>
                <a:srgbClr val="002060"/>
              </a:solidFill>
            </a:endParaRPr>
          </a:p>
        </p:txBody>
      </p:sp>
      <p:sp>
        <p:nvSpPr>
          <p:cNvPr id="5" name="Text Box 19"/>
          <p:cNvSpPr txBox="1">
            <a:spLocks noChangeArrowheads="1"/>
          </p:cNvSpPr>
          <p:nvPr/>
        </p:nvSpPr>
        <p:spPr bwMode="auto">
          <a:xfrm>
            <a:off x="971600" y="2012950"/>
            <a:ext cx="74881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u="none" dirty="0" smtClean="0">
                <a:solidFill>
                  <a:schemeClr val="bg1"/>
                </a:solidFill>
              </a:rPr>
              <a:t>La somma di due segmenti è 30 cm e uno è 2/3 dell’altro. </a:t>
            </a:r>
            <a:r>
              <a:rPr lang="it-IT" u="none" dirty="0" smtClean="0">
                <a:solidFill>
                  <a:srgbClr val="FF0000"/>
                </a:solidFill>
              </a:rPr>
              <a:t>Quanto misurano i due segmenti?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6" name="Text Box 19"/>
          <p:cNvSpPr txBox="1">
            <a:spLocks noChangeArrowheads="1"/>
          </p:cNvSpPr>
          <p:nvPr/>
        </p:nvSpPr>
        <p:spPr bwMode="auto">
          <a:xfrm>
            <a:off x="899592" y="3543399"/>
            <a:ext cx="763284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u="none" dirty="0" smtClean="0">
                <a:solidFill>
                  <a:schemeClr val="bg1"/>
                </a:solidFill>
              </a:rPr>
              <a:t>3. Con quanti stecchini rappresenterai la somma dei due segmenti?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8" name="Text Box 19"/>
          <p:cNvSpPr txBox="1">
            <a:spLocks noChangeArrowheads="1"/>
          </p:cNvSpPr>
          <p:nvPr/>
        </p:nvSpPr>
        <p:spPr bwMode="auto">
          <a:xfrm>
            <a:off x="971600" y="4695527"/>
            <a:ext cx="763284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u="none" dirty="0" smtClean="0">
                <a:solidFill>
                  <a:schemeClr val="bg1"/>
                </a:solidFill>
              </a:rPr>
              <a:t>4. Ora, se 5 stecchini uguali rappresentano 30 cm, ossia la somma dei due segmenti, quanto misura uno stecchino?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14" name="Text Box 19"/>
          <p:cNvSpPr txBox="1">
            <a:spLocks noChangeArrowheads="1"/>
          </p:cNvSpPr>
          <p:nvPr/>
        </p:nvSpPr>
        <p:spPr bwMode="auto">
          <a:xfrm>
            <a:off x="4788024" y="5589240"/>
            <a:ext cx="25202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u="none" dirty="0" smtClean="0">
                <a:solidFill>
                  <a:schemeClr val="bg1"/>
                </a:solidFill>
              </a:rPr>
              <a:t>= 30 : 5 = 6 cm</a:t>
            </a:r>
            <a:endParaRPr lang="it-IT" dirty="0">
              <a:solidFill>
                <a:srgbClr val="FF0000"/>
              </a:solidFill>
            </a:endParaRPr>
          </a:p>
        </p:txBody>
      </p:sp>
      <p:pic>
        <p:nvPicPr>
          <p:cNvPr id="21" name="Immagine 20" descr="0stecchinoorizzztrasp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75856" y="5805264"/>
            <a:ext cx="1504762" cy="66667"/>
          </a:xfrm>
          <a:prstGeom prst="rect">
            <a:avLst/>
          </a:prstGeom>
        </p:spPr>
      </p:pic>
      <p:grpSp>
        <p:nvGrpSpPr>
          <p:cNvPr id="23" name="Gruppo 22"/>
          <p:cNvGrpSpPr/>
          <p:nvPr/>
        </p:nvGrpSpPr>
        <p:grpSpPr>
          <a:xfrm>
            <a:off x="899592" y="4479503"/>
            <a:ext cx="7553434" cy="66667"/>
            <a:chOff x="899592" y="4077072"/>
            <a:chExt cx="7553434" cy="66667"/>
          </a:xfrm>
        </p:grpSpPr>
        <p:pic>
          <p:nvPicPr>
            <p:cNvPr id="16" name="Immagine 15" descr="0stecchinoorizzztrasp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99592" y="4077072"/>
              <a:ext cx="1504762" cy="66667"/>
            </a:xfrm>
            <a:prstGeom prst="rect">
              <a:avLst/>
            </a:prstGeom>
          </p:spPr>
        </p:pic>
        <p:pic>
          <p:nvPicPr>
            <p:cNvPr id="17" name="Immagine 16" descr="0stecchinoorizzztrasp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411760" y="4077072"/>
              <a:ext cx="1504762" cy="66667"/>
            </a:xfrm>
            <a:prstGeom prst="rect">
              <a:avLst/>
            </a:prstGeom>
          </p:spPr>
        </p:pic>
        <p:pic>
          <p:nvPicPr>
            <p:cNvPr id="18" name="Immagine 17" descr="0stecchinoorizzztrasp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923928" y="4077072"/>
              <a:ext cx="1504762" cy="66667"/>
            </a:xfrm>
            <a:prstGeom prst="rect">
              <a:avLst/>
            </a:prstGeom>
          </p:spPr>
        </p:pic>
        <p:pic>
          <p:nvPicPr>
            <p:cNvPr id="15" name="Immagine 14" descr="0stecchinoorizzztrasp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436096" y="4077072"/>
              <a:ext cx="1504762" cy="66667"/>
            </a:xfrm>
            <a:prstGeom prst="rect">
              <a:avLst/>
            </a:prstGeom>
          </p:spPr>
        </p:pic>
        <p:pic>
          <p:nvPicPr>
            <p:cNvPr id="20" name="Immagine 19" descr="stecchinoorizzztrasp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948264" y="4077072"/>
              <a:ext cx="1504762" cy="66667"/>
            </a:xfrm>
            <a:prstGeom prst="rect">
              <a:avLst/>
            </a:prstGeom>
          </p:spPr>
        </p:pic>
      </p:grpSp>
      <p:pic>
        <p:nvPicPr>
          <p:cNvPr id="24" name="Immagine 23" descr="SEGM2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907704" y="2852936"/>
            <a:ext cx="5112567" cy="876191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lavagna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1412875"/>
            <a:ext cx="8012112" cy="530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0" y="0"/>
            <a:ext cx="91440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it-IT" sz="2800" u="none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 </a:t>
            </a:r>
            <a:r>
              <a:rPr lang="it-IT" sz="2800" u="none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Problemi con gli Stecchini</a:t>
            </a:r>
            <a:endParaRPr lang="it-IT" sz="2800" u="none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Text Box 19"/>
          <p:cNvSpPr txBox="1">
            <a:spLocks noChangeArrowheads="1"/>
          </p:cNvSpPr>
          <p:nvPr/>
        </p:nvSpPr>
        <p:spPr bwMode="auto">
          <a:xfrm>
            <a:off x="468313" y="908050"/>
            <a:ext cx="4572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u="none" dirty="0" smtClean="0">
                <a:solidFill>
                  <a:srgbClr val="002060"/>
                </a:solidFill>
              </a:rPr>
              <a:t>Il problema</a:t>
            </a:r>
            <a:endParaRPr lang="it-IT" u="none" dirty="0">
              <a:solidFill>
                <a:srgbClr val="002060"/>
              </a:solidFill>
            </a:endParaRPr>
          </a:p>
        </p:txBody>
      </p:sp>
      <p:sp>
        <p:nvSpPr>
          <p:cNvPr id="5" name="Text Box 19"/>
          <p:cNvSpPr txBox="1">
            <a:spLocks noChangeArrowheads="1"/>
          </p:cNvSpPr>
          <p:nvPr/>
        </p:nvSpPr>
        <p:spPr bwMode="auto">
          <a:xfrm>
            <a:off x="971600" y="2012950"/>
            <a:ext cx="74881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u="none" dirty="0" smtClean="0">
                <a:solidFill>
                  <a:schemeClr val="bg1"/>
                </a:solidFill>
              </a:rPr>
              <a:t>La somma di due segmenti è 30 cm e uno è 2/3 dell’altro. </a:t>
            </a:r>
            <a:r>
              <a:rPr lang="it-IT" u="none" dirty="0" smtClean="0">
                <a:solidFill>
                  <a:srgbClr val="FF0000"/>
                </a:solidFill>
              </a:rPr>
              <a:t>Quanto misurano i due segmenti?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4" name="Text Box 19"/>
          <p:cNvSpPr txBox="1">
            <a:spLocks noChangeArrowheads="1"/>
          </p:cNvSpPr>
          <p:nvPr/>
        </p:nvSpPr>
        <p:spPr bwMode="auto">
          <a:xfrm>
            <a:off x="971600" y="5262299"/>
            <a:ext cx="74881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u="none" dirty="0" smtClean="0">
                <a:solidFill>
                  <a:srgbClr val="FF0000"/>
                </a:solidFill>
              </a:rPr>
              <a:t>Risposta</a:t>
            </a:r>
            <a:r>
              <a:rPr lang="it-IT" u="none" dirty="0" smtClean="0">
                <a:solidFill>
                  <a:schemeClr val="bg1"/>
                </a:solidFill>
              </a:rPr>
              <a:t>: il due segmenti misurano 18 cm e 12 cm, infatti 12 è 2/3 di 18 e la loro somma è 30 cm.</a:t>
            </a:r>
            <a:endParaRPr lang="it-IT" dirty="0">
              <a:solidFill>
                <a:srgbClr val="FF0000"/>
              </a:solidFill>
            </a:endParaRPr>
          </a:p>
        </p:txBody>
      </p:sp>
      <p:grpSp>
        <p:nvGrpSpPr>
          <p:cNvPr id="23" name="Gruppo 22"/>
          <p:cNvGrpSpPr/>
          <p:nvPr/>
        </p:nvGrpSpPr>
        <p:grpSpPr>
          <a:xfrm>
            <a:off x="2195736" y="4623519"/>
            <a:ext cx="4392488" cy="461665"/>
            <a:chOff x="3203848" y="4047455"/>
            <a:chExt cx="4392488" cy="461665"/>
          </a:xfrm>
        </p:grpSpPr>
        <p:sp>
          <p:nvSpPr>
            <p:cNvPr id="30" name="Text Box 19"/>
            <p:cNvSpPr txBox="1">
              <a:spLocks noChangeArrowheads="1"/>
            </p:cNvSpPr>
            <p:nvPr/>
          </p:nvSpPr>
          <p:spPr bwMode="auto">
            <a:xfrm>
              <a:off x="6300192" y="4047455"/>
              <a:ext cx="129614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it-IT" u="none" dirty="0" smtClean="0">
                  <a:solidFill>
                    <a:schemeClr val="bg1"/>
                  </a:solidFill>
                </a:rPr>
                <a:t>= </a:t>
              </a:r>
              <a:r>
                <a:rPr lang="it-IT" u="none" dirty="0" smtClean="0">
                  <a:solidFill>
                    <a:srgbClr val="FF0000"/>
                  </a:solidFill>
                </a:rPr>
                <a:t>12 cm</a:t>
              </a:r>
              <a:endParaRPr lang="it-IT" dirty="0">
                <a:solidFill>
                  <a:srgbClr val="FF0000"/>
                </a:solidFill>
              </a:endParaRPr>
            </a:p>
          </p:txBody>
        </p:sp>
        <p:pic>
          <p:nvPicPr>
            <p:cNvPr id="36" name="Immagine 35" descr="0stecchinoorizzztrasp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716016" y="4221088"/>
              <a:ext cx="1504762" cy="66667"/>
            </a:xfrm>
            <a:prstGeom prst="rect">
              <a:avLst/>
            </a:prstGeom>
          </p:spPr>
        </p:pic>
        <p:pic>
          <p:nvPicPr>
            <p:cNvPr id="37" name="Immagine 36" descr="0stecchinoorizzztrasp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203848" y="4221088"/>
              <a:ext cx="1504762" cy="66667"/>
            </a:xfrm>
            <a:prstGeom prst="rect">
              <a:avLst/>
            </a:prstGeom>
          </p:spPr>
        </p:pic>
      </p:grpSp>
      <p:grpSp>
        <p:nvGrpSpPr>
          <p:cNvPr id="22" name="Gruppo 21"/>
          <p:cNvGrpSpPr/>
          <p:nvPr/>
        </p:nvGrpSpPr>
        <p:grpSpPr>
          <a:xfrm>
            <a:off x="2195736" y="3687415"/>
            <a:ext cx="5904656" cy="677689"/>
            <a:chOff x="1691680" y="3111351"/>
            <a:chExt cx="5904656" cy="677689"/>
          </a:xfrm>
        </p:grpSpPr>
        <p:sp>
          <p:nvSpPr>
            <p:cNvPr id="14" name="Text Box 19"/>
            <p:cNvSpPr txBox="1">
              <a:spLocks noChangeArrowheads="1"/>
            </p:cNvSpPr>
            <p:nvPr/>
          </p:nvSpPr>
          <p:spPr bwMode="auto">
            <a:xfrm>
              <a:off x="6300192" y="3327375"/>
              <a:ext cx="129614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it-IT" u="none" dirty="0" smtClean="0">
                  <a:solidFill>
                    <a:schemeClr val="bg1"/>
                  </a:solidFill>
                </a:rPr>
                <a:t>= </a:t>
              </a:r>
              <a:r>
                <a:rPr lang="it-IT" u="none" dirty="0" smtClean="0">
                  <a:solidFill>
                    <a:srgbClr val="FF0000"/>
                  </a:solidFill>
                </a:rPr>
                <a:t>18 cm</a:t>
              </a:r>
              <a:endParaRPr lang="it-IT" dirty="0">
                <a:solidFill>
                  <a:srgbClr val="FF0000"/>
                </a:solidFill>
              </a:endParaRPr>
            </a:p>
          </p:txBody>
        </p:sp>
        <p:pic>
          <p:nvPicPr>
            <p:cNvPr id="35" name="Immagine 34" descr="0stecchinoorizzztrasp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716016" y="3501008"/>
              <a:ext cx="1504762" cy="66667"/>
            </a:xfrm>
            <a:prstGeom prst="rect">
              <a:avLst/>
            </a:prstGeom>
          </p:spPr>
        </p:pic>
        <p:pic>
          <p:nvPicPr>
            <p:cNvPr id="15" name="Immagine 14" descr="0stecchinoorizzztrasp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91680" y="3501008"/>
              <a:ext cx="1504762" cy="66667"/>
            </a:xfrm>
            <a:prstGeom prst="rect">
              <a:avLst/>
            </a:prstGeom>
          </p:spPr>
        </p:pic>
        <p:pic>
          <p:nvPicPr>
            <p:cNvPr id="16" name="Immagine 15" descr="0stecchinoorizzztrasp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203848" y="3501008"/>
              <a:ext cx="1504762" cy="66667"/>
            </a:xfrm>
            <a:prstGeom prst="rect">
              <a:avLst/>
            </a:prstGeom>
          </p:spPr>
        </p:pic>
        <p:sp>
          <p:nvSpPr>
            <p:cNvPr id="17" name="Text Box 19"/>
            <p:cNvSpPr txBox="1">
              <a:spLocks noChangeArrowheads="1"/>
            </p:cNvSpPr>
            <p:nvPr/>
          </p:nvSpPr>
          <p:spPr bwMode="auto">
            <a:xfrm>
              <a:off x="2123728" y="3111351"/>
              <a:ext cx="129614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it-IT" u="none" dirty="0" smtClean="0">
                  <a:solidFill>
                    <a:schemeClr val="bg1"/>
                  </a:solidFill>
                </a:rPr>
                <a:t>6 cm</a:t>
              </a:r>
              <a:endParaRPr lang="it-IT" dirty="0">
                <a:solidFill>
                  <a:srgbClr val="FF0000"/>
                </a:solidFill>
              </a:endParaRPr>
            </a:p>
          </p:txBody>
        </p:sp>
        <p:sp>
          <p:nvSpPr>
            <p:cNvPr id="18" name="Text Box 19"/>
            <p:cNvSpPr txBox="1">
              <a:spLocks noChangeArrowheads="1"/>
            </p:cNvSpPr>
            <p:nvPr/>
          </p:nvSpPr>
          <p:spPr bwMode="auto">
            <a:xfrm>
              <a:off x="3563888" y="3111351"/>
              <a:ext cx="129614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it-IT" u="none" dirty="0" smtClean="0">
                  <a:solidFill>
                    <a:schemeClr val="bg1"/>
                  </a:solidFill>
                </a:rPr>
                <a:t>6 cm</a:t>
              </a:r>
              <a:endParaRPr lang="it-IT" dirty="0">
                <a:solidFill>
                  <a:srgbClr val="FF0000"/>
                </a:solidFill>
              </a:endParaRPr>
            </a:p>
          </p:txBody>
        </p:sp>
        <p:sp>
          <p:nvSpPr>
            <p:cNvPr id="19" name="Text Box 19"/>
            <p:cNvSpPr txBox="1">
              <a:spLocks noChangeArrowheads="1"/>
            </p:cNvSpPr>
            <p:nvPr/>
          </p:nvSpPr>
          <p:spPr bwMode="auto">
            <a:xfrm>
              <a:off x="5004048" y="3140968"/>
              <a:ext cx="129614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it-IT" u="none" dirty="0" smtClean="0">
                  <a:solidFill>
                    <a:schemeClr val="bg1"/>
                  </a:solidFill>
                </a:rPr>
                <a:t>6 cm</a:t>
              </a:r>
              <a:endParaRPr lang="it-IT" dirty="0">
                <a:solidFill>
                  <a:srgbClr val="FF0000"/>
                </a:solidFill>
              </a:endParaRPr>
            </a:p>
          </p:txBody>
        </p:sp>
      </p:grp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2627784" y="4407495"/>
            <a:ext cx="12961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u="none" dirty="0" smtClean="0">
                <a:solidFill>
                  <a:schemeClr val="bg1"/>
                </a:solidFill>
              </a:rPr>
              <a:t>6 cm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3995936" y="4414979"/>
            <a:ext cx="12961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u="none" dirty="0" smtClean="0">
                <a:solidFill>
                  <a:schemeClr val="bg1"/>
                </a:solidFill>
              </a:rPr>
              <a:t>6 cm</a:t>
            </a:r>
            <a:endParaRPr lang="it-IT" dirty="0">
              <a:solidFill>
                <a:srgbClr val="FF0000"/>
              </a:solidFill>
            </a:endParaRPr>
          </a:p>
        </p:txBody>
      </p:sp>
      <p:pic>
        <p:nvPicPr>
          <p:cNvPr id="25" name="Immagine 24" descr="SEGM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07704" y="2852936"/>
            <a:ext cx="5112567" cy="876191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lavagna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1412875"/>
            <a:ext cx="8012112" cy="530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0" y="0"/>
            <a:ext cx="91440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it-IT" sz="2800" u="none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 </a:t>
            </a:r>
            <a:r>
              <a:rPr lang="it-IT" sz="2800" u="none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Problemi con gli Stecchini</a:t>
            </a:r>
            <a:endParaRPr lang="it-IT" sz="2800" u="none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Text Box 19"/>
          <p:cNvSpPr txBox="1">
            <a:spLocks noChangeArrowheads="1"/>
          </p:cNvSpPr>
          <p:nvPr/>
        </p:nvSpPr>
        <p:spPr bwMode="auto">
          <a:xfrm>
            <a:off x="468313" y="908050"/>
            <a:ext cx="2159471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u="none" dirty="0" smtClean="0">
                <a:solidFill>
                  <a:srgbClr val="002060"/>
                </a:solidFill>
              </a:rPr>
              <a:t>Il problema</a:t>
            </a:r>
            <a:endParaRPr lang="it-IT" u="none" dirty="0">
              <a:solidFill>
                <a:srgbClr val="002060"/>
              </a:solidFill>
            </a:endParaRPr>
          </a:p>
        </p:txBody>
      </p:sp>
      <p:sp>
        <p:nvSpPr>
          <p:cNvPr id="5" name="Text Box 19"/>
          <p:cNvSpPr txBox="1">
            <a:spLocks noChangeArrowheads="1"/>
          </p:cNvSpPr>
          <p:nvPr/>
        </p:nvSpPr>
        <p:spPr bwMode="auto">
          <a:xfrm>
            <a:off x="971600" y="2012950"/>
            <a:ext cx="74881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u="none" dirty="0" smtClean="0">
                <a:solidFill>
                  <a:schemeClr val="bg1"/>
                </a:solidFill>
              </a:rPr>
              <a:t>La differenza di due numeri è 16 e uno è 3/4 dell’altro. </a:t>
            </a:r>
            <a:r>
              <a:rPr lang="it-IT" u="none" dirty="0" smtClean="0">
                <a:solidFill>
                  <a:srgbClr val="FF0000"/>
                </a:solidFill>
              </a:rPr>
              <a:t>Quali sono i due numeri?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6" name="Text Box 19"/>
          <p:cNvSpPr txBox="1">
            <a:spLocks noChangeArrowheads="1"/>
          </p:cNvSpPr>
          <p:nvPr/>
        </p:nvSpPr>
        <p:spPr bwMode="auto">
          <a:xfrm>
            <a:off x="899592" y="3140968"/>
            <a:ext cx="76328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u="none" dirty="0" smtClean="0">
                <a:solidFill>
                  <a:schemeClr val="bg1"/>
                </a:solidFill>
              </a:rPr>
              <a:t>1. Rappresenta il numero più grande con 4 stecchini: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7" name="Text Box 19"/>
          <p:cNvSpPr txBox="1">
            <a:spLocks noChangeArrowheads="1"/>
          </p:cNvSpPr>
          <p:nvPr/>
        </p:nvSpPr>
        <p:spPr bwMode="auto">
          <a:xfrm>
            <a:off x="971600" y="4293096"/>
            <a:ext cx="763284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u="none" dirty="0" smtClean="0">
                <a:solidFill>
                  <a:schemeClr val="bg1"/>
                </a:solidFill>
              </a:rPr>
              <a:t>2. Essendo il secondo numero i 3/4 del primo lo rappresenterai con quanti stecchini?</a:t>
            </a:r>
            <a:endParaRPr lang="it-IT" dirty="0">
              <a:solidFill>
                <a:srgbClr val="FF0000"/>
              </a:solidFill>
            </a:endParaRPr>
          </a:p>
        </p:txBody>
      </p:sp>
      <p:pic>
        <p:nvPicPr>
          <p:cNvPr id="9" name="Immagine 8" descr="stecchinoorizzztrasp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47664" y="6957392"/>
            <a:ext cx="1504762" cy="66667"/>
          </a:xfrm>
          <a:prstGeom prst="rect">
            <a:avLst/>
          </a:prstGeom>
        </p:spPr>
      </p:pic>
      <p:grpSp>
        <p:nvGrpSpPr>
          <p:cNvPr id="20" name="Gruppo 19"/>
          <p:cNvGrpSpPr/>
          <p:nvPr/>
        </p:nvGrpSpPr>
        <p:grpSpPr>
          <a:xfrm>
            <a:off x="1627078" y="3938230"/>
            <a:ext cx="6041266" cy="66834"/>
            <a:chOff x="1259632" y="3861048"/>
            <a:chExt cx="6041266" cy="66834"/>
          </a:xfrm>
        </p:grpSpPr>
        <p:pic>
          <p:nvPicPr>
            <p:cNvPr id="8" name="Immagine 7" descr="stecchinoorizzztrasp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796136" y="3861048"/>
              <a:ext cx="1504762" cy="66667"/>
            </a:xfrm>
            <a:prstGeom prst="rect">
              <a:avLst/>
            </a:prstGeom>
          </p:spPr>
        </p:pic>
        <p:grpSp>
          <p:nvGrpSpPr>
            <p:cNvPr id="10" name="Gruppo 9"/>
            <p:cNvGrpSpPr/>
            <p:nvPr/>
          </p:nvGrpSpPr>
          <p:grpSpPr>
            <a:xfrm>
              <a:off x="1259632" y="3861048"/>
              <a:ext cx="4521692" cy="66834"/>
              <a:chOff x="2995230" y="5594581"/>
              <a:chExt cx="4521692" cy="66834"/>
            </a:xfrm>
          </p:grpSpPr>
          <p:grpSp>
            <p:nvGrpSpPr>
              <p:cNvPr id="11" name="Gruppo 10"/>
              <p:cNvGrpSpPr/>
              <p:nvPr/>
            </p:nvGrpSpPr>
            <p:grpSpPr>
              <a:xfrm>
                <a:off x="2995230" y="5594581"/>
                <a:ext cx="3016930" cy="66667"/>
                <a:chOff x="2699792" y="5445224"/>
                <a:chExt cx="3016930" cy="66667"/>
              </a:xfrm>
            </p:grpSpPr>
            <p:pic>
              <p:nvPicPr>
                <p:cNvPr id="13" name="Immagine 12" descr="stecchinoorizzztrasp.png"/>
                <p:cNvPicPr>
                  <a:picLocks noChangeAspect="1"/>
                </p:cNvPicPr>
                <p:nvPr/>
              </p:nvPicPr>
              <p:blipFill>
                <a:blip r:embed="rId3" cstate="print"/>
                <a:stretch>
                  <a:fillRect/>
                </a:stretch>
              </p:blipFill>
              <p:spPr>
                <a:xfrm>
                  <a:off x="2699792" y="5445224"/>
                  <a:ext cx="1504762" cy="66667"/>
                </a:xfrm>
                <a:prstGeom prst="rect">
                  <a:avLst/>
                </a:prstGeom>
              </p:spPr>
            </p:pic>
            <p:pic>
              <p:nvPicPr>
                <p:cNvPr id="14" name="Immagine 13" descr="stecchinoorizzztrasp.png"/>
                <p:cNvPicPr>
                  <a:picLocks noChangeAspect="1"/>
                </p:cNvPicPr>
                <p:nvPr/>
              </p:nvPicPr>
              <p:blipFill>
                <a:blip r:embed="rId3" cstate="print"/>
                <a:stretch>
                  <a:fillRect/>
                </a:stretch>
              </p:blipFill>
              <p:spPr>
                <a:xfrm>
                  <a:off x="4211960" y="5445224"/>
                  <a:ext cx="1504762" cy="66667"/>
                </a:xfrm>
                <a:prstGeom prst="rect">
                  <a:avLst/>
                </a:prstGeom>
              </p:spPr>
            </p:pic>
          </p:grpSp>
          <p:pic>
            <p:nvPicPr>
              <p:cNvPr id="12" name="Immagine 11" descr="0stecchinoorizzztrasp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6012160" y="5594748"/>
                <a:ext cx="1504762" cy="66667"/>
              </a:xfrm>
              <a:prstGeom prst="rect">
                <a:avLst/>
              </a:prstGeom>
            </p:spPr>
          </p:pic>
        </p:grpSp>
      </p:grpSp>
      <p:grpSp>
        <p:nvGrpSpPr>
          <p:cNvPr id="15" name="Gruppo 14"/>
          <p:cNvGrpSpPr/>
          <p:nvPr/>
        </p:nvGrpSpPr>
        <p:grpSpPr>
          <a:xfrm>
            <a:off x="1619672" y="5589240"/>
            <a:ext cx="4521692" cy="66834"/>
            <a:chOff x="2995230" y="5594581"/>
            <a:chExt cx="4521692" cy="66834"/>
          </a:xfrm>
        </p:grpSpPr>
        <p:grpSp>
          <p:nvGrpSpPr>
            <p:cNvPr id="16" name="Gruppo 15"/>
            <p:cNvGrpSpPr/>
            <p:nvPr/>
          </p:nvGrpSpPr>
          <p:grpSpPr>
            <a:xfrm>
              <a:off x="2995230" y="5594581"/>
              <a:ext cx="3016930" cy="66667"/>
              <a:chOff x="2699792" y="5445224"/>
              <a:chExt cx="3016930" cy="66667"/>
            </a:xfrm>
          </p:grpSpPr>
          <p:pic>
            <p:nvPicPr>
              <p:cNvPr id="18" name="Immagine 17" descr="stecchinoorizzztrasp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2699792" y="5445224"/>
                <a:ext cx="1504762" cy="66667"/>
              </a:xfrm>
              <a:prstGeom prst="rect">
                <a:avLst/>
              </a:prstGeom>
            </p:spPr>
          </p:pic>
          <p:pic>
            <p:nvPicPr>
              <p:cNvPr id="19" name="Immagine 18" descr="stecchinoorizzztrasp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4211960" y="5445224"/>
                <a:ext cx="1504762" cy="66667"/>
              </a:xfrm>
              <a:prstGeom prst="rect">
                <a:avLst/>
              </a:prstGeom>
            </p:spPr>
          </p:pic>
        </p:grpSp>
        <p:pic>
          <p:nvPicPr>
            <p:cNvPr id="17" name="Immagine 16" descr="0stecchinoorizzztrasp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012160" y="5594748"/>
              <a:ext cx="1504762" cy="66667"/>
            </a:xfrm>
            <a:prstGeom prst="rect">
              <a:avLst/>
            </a:prstGeom>
          </p:spPr>
        </p:pic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lavagna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1440705"/>
            <a:ext cx="8012112" cy="530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0" y="0"/>
            <a:ext cx="91440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it-IT" sz="2800" u="none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 </a:t>
            </a:r>
            <a:r>
              <a:rPr lang="it-IT" sz="2800" u="none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Problemi con gli Stecchini</a:t>
            </a:r>
            <a:endParaRPr lang="it-IT" sz="2800" u="none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Text Box 19"/>
          <p:cNvSpPr txBox="1">
            <a:spLocks noChangeArrowheads="1"/>
          </p:cNvSpPr>
          <p:nvPr/>
        </p:nvSpPr>
        <p:spPr bwMode="auto">
          <a:xfrm>
            <a:off x="468313" y="908050"/>
            <a:ext cx="4572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u="none" dirty="0" smtClean="0">
                <a:solidFill>
                  <a:srgbClr val="002060"/>
                </a:solidFill>
              </a:rPr>
              <a:t>Il problema</a:t>
            </a:r>
            <a:endParaRPr lang="it-IT" u="none" dirty="0">
              <a:solidFill>
                <a:srgbClr val="002060"/>
              </a:solidFill>
            </a:endParaRPr>
          </a:p>
        </p:txBody>
      </p:sp>
      <p:sp>
        <p:nvSpPr>
          <p:cNvPr id="5" name="Text Box 19"/>
          <p:cNvSpPr txBox="1">
            <a:spLocks noChangeArrowheads="1"/>
          </p:cNvSpPr>
          <p:nvPr/>
        </p:nvSpPr>
        <p:spPr bwMode="auto">
          <a:xfrm>
            <a:off x="971600" y="2012950"/>
            <a:ext cx="74881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u="none" dirty="0" smtClean="0">
                <a:solidFill>
                  <a:schemeClr val="bg1"/>
                </a:solidFill>
              </a:rPr>
              <a:t>La differenza di due numeri è 16 e uno è 3/4 dell’altro. </a:t>
            </a:r>
            <a:r>
              <a:rPr lang="it-IT" u="none" dirty="0" smtClean="0">
                <a:solidFill>
                  <a:srgbClr val="FF0000"/>
                </a:solidFill>
              </a:rPr>
              <a:t>Quali sono i due numeri?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6" name="Text Box 19"/>
          <p:cNvSpPr txBox="1">
            <a:spLocks noChangeArrowheads="1"/>
          </p:cNvSpPr>
          <p:nvPr/>
        </p:nvSpPr>
        <p:spPr bwMode="auto">
          <a:xfrm>
            <a:off x="899592" y="3140968"/>
            <a:ext cx="763284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u="none" dirty="0" smtClean="0">
                <a:solidFill>
                  <a:schemeClr val="bg1"/>
                </a:solidFill>
              </a:rPr>
              <a:t>3. Con quanti stecchini rappresenterai la differenza dei due numeri?</a:t>
            </a:r>
            <a:endParaRPr lang="it-IT" dirty="0">
              <a:solidFill>
                <a:srgbClr val="FF0000"/>
              </a:solidFill>
            </a:endParaRPr>
          </a:p>
        </p:txBody>
      </p:sp>
      <p:grpSp>
        <p:nvGrpSpPr>
          <p:cNvPr id="31" name="Gruppo 30"/>
          <p:cNvGrpSpPr/>
          <p:nvPr/>
        </p:nvGrpSpPr>
        <p:grpSpPr>
          <a:xfrm>
            <a:off x="1043608" y="4581128"/>
            <a:ext cx="7959638" cy="461665"/>
            <a:chOff x="1043608" y="4581128"/>
            <a:chExt cx="7959638" cy="461665"/>
          </a:xfrm>
        </p:grpSpPr>
        <p:grpSp>
          <p:nvGrpSpPr>
            <p:cNvPr id="12" name="Gruppo 7"/>
            <p:cNvGrpSpPr/>
            <p:nvPr/>
          </p:nvGrpSpPr>
          <p:grpSpPr>
            <a:xfrm>
              <a:off x="1043608" y="4797152"/>
              <a:ext cx="4529098" cy="66667"/>
              <a:chOff x="2483768" y="4077072"/>
              <a:chExt cx="4529098" cy="66667"/>
            </a:xfrm>
          </p:grpSpPr>
          <p:pic>
            <p:nvPicPr>
              <p:cNvPr id="14" name="Immagine 13" descr="0stecchinoorizzztrasp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2483768" y="4077072"/>
                <a:ext cx="1504762" cy="66667"/>
              </a:xfrm>
              <a:prstGeom prst="rect">
                <a:avLst/>
              </a:prstGeom>
            </p:spPr>
          </p:pic>
          <p:pic>
            <p:nvPicPr>
              <p:cNvPr id="15" name="Immagine 14" descr="0stecchinoorizzztrasp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3995936" y="4077072"/>
                <a:ext cx="1504762" cy="66667"/>
              </a:xfrm>
              <a:prstGeom prst="rect">
                <a:avLst/>
              </a:prstGeom>
            </p:spPr>
          </p:pic>
          <p:pic>
            <p:nvPicPr>
              <p:cNvPr id="16" name="Immagine 15" descr="0stecchinoorizzztrasp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5508104" y="4077072"/>
                <a:ext cx="1504762" cy="66667"/>
              </a:xfrm>
              <a:prstGeom prst="rect">
                <a:avLst/>
              </a:prstGeom>
            </p:spPr>
          </p:pic>
        </p:grpSp>
        <p:sp>
          <p:nvSpPr>
            <p:cNvPr id="18" name="Text Box 19"/>
            <p:cNvSpPr txBox="1">
              <a:spLocks noChangeArrowheads="1"/>
            </p:cNvSpPr>
            <p:nvPr/>
          </p:nvSpPr>
          <p:spPr bwMode="auto">
            <a:xfrm>
              <a:off x="6987022" y="4581128"/>
              <a:ext cx="201622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it-IT" u="none" dirty="0" smtClean="0">
                  <a:solidFill>
                    <a:schemeClr val="bg1"/>
                  </a:solidFill>
                </a:rPr>
                <a:t>2° numero</a:t>
              </a:r>
              <a:endParaRPr lang="it-IT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2" name="Gruppo 31"/>
          <p:cNvGrpSpPr/>
          <p:nvPr/>
        </p:nvGrpSpPr>
        <p:grpSpPr>
          <a:xfrm>
            <a:off x="4211960" y="5301208"/>
            <a:ext cx="4392488" cy="749697"/>
            <a:chOff x="4211960" y="5301208"/>
            <a:chExt cx="4392488" cy="749697"/>
          </a:xfrm>
        </p:grpSpPr>
        <p:pic>
          <p:nvPicPr>
            <p:cNvPr id="20" name="Immagine 19" descr="0stecchinoorizzztrasp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580112" y="5301208"/>
              <a:ext cx="1504762" cy="66667"/>
            </a:xfrm>
            <a:prstGeom prst="rect">
              <a:avLst/>
            </a:prstGeom>
          </p:spPr>
        </p:pic>
        <p:sp>
          <p:nvSpPr>
            <p:cNvPr id="23" name="Text Box 19"/>
            <p:cNvSpPr txBox="1">
              <a:spLocks noChangeArrowheads="1"/>
            </p:cNvSpPr>
            <p:nvPr/>
          </p:nvSpPr>
          <p:spPr bwMode="auto">
            <a:xfrm>
              <a:off x="4211960" y="5589240"/>
              <a:ext cx="43924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it-IT" i="1" u="none" dirty="0" smtClean="0">
                  <a:solidFill>
                    <a:srgbClr val="FF0000"/>
                  </a:solidFill>
                </a:rPr>
                <a:t>differenza = 1 stecchino = 16</a:t>
              </a:r>
              <a:endParaRPr lang="it-IT" i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0" name="Gruppo 29"/>
          <p:cNvGrpSpPr/>
          <p:nvPr/>
        </p:nvGrpSpPr>
        <p:grpSpPr>
          <a:xfrm>
            <a:off x="1043608" y="4005064"/>
            <a:ext cx="7632848" cy="461665"/>
            <a:chOff x="1043608" y="4005064"/>
            <a:chExt cx="7632848" cy="461665"/>
          </a:xfrm>
        </p:grpSpPr>
        <p:pic>
          <p:nvPicPr>
            <p:cNvPr id="13" name="Immagine 14" descr="0stecchinoorizzztrasp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43608" y="4221088"/>
              <a:ext cx="1504762" cy="66667"/>
            </a:xfrm>
            <a:prstGeom prst="rect">
              <a:avLst/>
            </a:prstGeom>
          </p:spPr>
        </p:pic>
        <p:sp>
          <p:nvSpPr>
            <p:cNvPr id="17" name="Text Box 19"/>
            <p:cNvSpPr txBox="1">
              <a:spLocks noChangeArrowheads="1"/>
            </p:cNvSpPr>
            <p:nvPr/>
          </p:nvSpPr>
          <p:spPr bwMode="auto">
            <a:xfrm>
              <a:off x="7020272" y="4005064"/>
              <a:ext cx="165618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it-IT" u="none" dirty="0" smtClean="0">
                  <a:solidFill>
                    <a:schemeClr val="bg1"/>
                  </a:solidFill>
                </a:rPr>
                <a:t>1° numero</a:t>
              </a:r>
              <a:endParaRPr lang="it-IT" dirty="0">
                <a:solidFill>
                  <a:srgbClr val="FF0000"/>
                </a:solidFill>
              </a:endParaRPr>
            </a:p>
          </p:txBody>
        </p:sp>
        <p:grpSp>
          <p:nvGrpSpPr>
            <p:cNvPr id="22" name="Gruppo 7"/>
            <p:cNvGrpSpPr/>
            <p:nvPr/>
          </p:nvGrpSpPr>
          <p:grpSpPr>
            <a:xfrm>
              <a:off x="2555776" y="4221088"/>
              <a:ext cx="4529098" cy="66667"/>
              <a:chOff x="2483768" y="4077072"/>
              <a:chExt cx="4529098" cy="66667"/>
            </a:xfrm>
          </p:grpSpPr>
          <p:pic>
            <p:nvPicPr>
              <p:cNvPr id="25" name="Immagine 24" descr="0stecchinoorizzztrasp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2483768" y="4077072"/>
                <a:ext cx="1504762" cy="66667"/>
              </a:xfrm>
              <a:prstGeom prst="rect">
                <a:avLst/>
              </a:prstGeom>
            </p:spPr>
          </p:pic>
          <p:pic>
            <p:nvPicPr>
              <p:cNvPr id="28" name="Immagine 27" descr="0stecchinoorizzztrasp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3995936" y="4077072"/>
                <a:ext cx="1504762" cy="66667"/>
              </a:xfrm>
              <a:prstGeom prst="rect">
                <a:avLst/>
              </a:prstGeom>
            </p:spPr>
          </p:pic>
          <p:pic>
            <p:nvPicPr>
              <p:cNvPr id="29" name="Immagine 28" descr="0stecchinoorizzztrasp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5508104" y="4077072"/>
                <a:ext cx="1504762" cy="66667"/>
              </a:xfrm>
              <a:prstGeom prst="rect">
                <a:avLst/>
              </a:prstGeom>
            </p:spPr>
          </p:pic>
        </p:grp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lavagna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1440705"/>
            <a:ext cx="8012112" cy="530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0" y="0"/>
            <a:ext cx="91440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it-IT" sz="2800" u="none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 </a:t>
            </a:r>
            <a:r>
              <a:rPr lang="it-IT" sz="2800" u="none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Problemi con gli Stecchini</a:t>
            </a:r>
            <a:endParaRPr lang="it-IT" sz="2800" u="none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Text Box 19"/>
          <p:cNvSpPr txBox="1">
            <a:spLocks noChangeArrowheads="1"/>
          </p:cNvSpPr>
          <p:nvPr/>
        </p:nvSpPr>
        <p:spPr bwMode="auto">
          <a:xfrm>
            <a:off x="468313" y="908050"/>
            <a:ext cx="4572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u="none" dirty="0" smtClean="0">
                <a:solidFill>
                  <a:srgbClr val="002060"/>
                </a:solidFill>
              </a:rPr>
              <a:t>Il problema</a:t>
            </a:r>
            <a:endParaRPr lang="it-IT" u="none" dirty="0">
              <a:solidFill>
                <a:srgbClr val="002060"/>
              </a:solidFill>
            </a:endParaRPr>
          </a:p>
        </p:txBody>
      </p:sp>
      <p:sp>
        <p:nvSpPr>
          <p:cNvPr id="5" name="Text Box 19"/>
          <p:cNvSpPr txBox="1">
            <a:spLocks noChangeArrowheads="1"/>
          </p:cNvSpPr>
          <p:nvPr/>
        </p:nvSpPr>
        <p:spPr bwMode="auto">
          <a:xfrm>
            <a:off x="971600" y="2012950"/>
            <a:ext cx="74881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u="none" dirty="0" smtClean="0">
                <a:solidFill>
                  <a:schemeClr val="bg1"/>
                </a:solidFill>
              </a:rPr>
              <a:t>La differenza di due numeri è 16 e uno è 3/4 dell’altro. </a:t>
            </a:r>
            <a:r>
              <a:rPr lang="it-IT" u="none" dirty="0" smtClean="0">
                <a:solidFill>
                  <a:srgbClr val="FF0000"/>
                </a:solidFill>
              </a:rPr>
              <a:t>Quali sono i due numeri?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6" name="Text Box 19"/>
          <p:cNvSpPr txBox="1">
            <a:spLocks noChangeArrowheads="1"/>
          </p:cNvSpPr>
          <p:nvPr/>
        </p:nvSpPr>
        <p:spPr bwMode="auto">
          <a:xfrm>
            <a:off x="899592" y="3140968"/>
            <a:ext cx="763284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u="none" dirty="0" smtClean="0">
                <a:solidFill>
                  <a:schemeClr val="bg1"/>
                </a:solidFill>
              </a:rPr>
              <a:t>3. Uno stecchino rappresenta la differenza dei due numeri, pertanto:</a:t>
            </a:r>
            <a:endParaRPr lang="it-IT" dirty="0">
              <a:solidFill>
                <a:srgbClr val="FF0000"/>
              </a:solidFill>
            </a:endParaRPr>
          </a:p>
        </p:txBody>
      </p:sp>
      <p:grpSp>
        <p:nvGrpSpPr>
          <p:cNvPr id="51" name="Gruppo 50"/>
          <p:cNvGrpSpPr/>
          <p:nvPr/>
        </p:nvGrpSpPr>
        <p:grpSpPr>
          <a:xfrm>
            <a:off x="1259632" y="4479503"/>
            <a:ext cx="7416824" cy="677689"/>
            <a:chOff x="1259632" y="4479503"/>
            <a:chExt cx="7416824" cy="677689"/>
          </a:xfrm>
        </p:grpSpPr>
        <p:sp>
          <p:nvSpPr>
            <p:cNvPr id="24" name="Text Box 19"/>
            <p:cNvSpPr txBox="1">
              <a:spLocks noChangeArrowheads="1"/>
            </p:cNvSpPr>
            <p:nvPr/>
          </p:nvSpPr>
          <p:spPr bwMode="auto">
            <a:xfrm>
              <a:off x="7380312" y="4695527"/>
              <a:ext cx="129614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it-IT" u="none" dirty="0" smtClean="0">
                  <a:solidFill>
                    <a:schemeClr val="bg1"/>
                  </a:solidFill>
                </a:rPr>
                <a:t>= </a:t>
              </a:r>
              <a:r>
                <a:rPr lang="it-IT" u="none" dirty="0" smtClean="0">
                  <a:solidFill>
                    <a:srgbClr val="FF0000"/>
                  </a:solidFill>
                </a:rPr>
                <a:t>64</a:t>
              </a:r>
              <a:endParaRPr lang="it-IT" dirty="0">
                <a:solidFill>
                  <a:srgbClr val="FF0000"/>
                </a:solidFill>
              </a:endParaRPr>
            </a:p>
          </p:txBody>
        </p:sp>
        <p:pic>
          <p:nvPicPr>
            <p:cNvPr id="25" name="Immagine 24" descr="0stecchinoorizzztrasp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796136" y="4869160"/>
              <a:ext cx="1504762" cy="66667"/>
            </a:xfrm>
            <a:prstGeom prst="rect">
              <a:avLst/>
            </a:prstGeom>
          </p:spPr>
        </p:pic>
        <p:pic>
          <p:nvPicPr>
            <p:cNvPr id="26" name="Immagine 25" descr="0stecchinoorizzztrasp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71800" y="4869160"/>
              <a:ext cx="1504762" cy="66667"/>
            </a:xfrm>
            <a:prstGeom prst="rect">
              <a:avLst/>
            </a:prstGeom>
          </p:spPr>
        </p:pic>
        <p:pic>
          <p:nvPicPr>
            <p:cNvPr id="27" name="Immagine 26" descr="0stecchinoorizzztrasp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283968" y="4869160"/>
              <a:ext cx="1504762" cy="66667"/>
            </a:xfrm>
            <a:prstGeom prst="rect">
              <a:avLst/>
            </a:prstGeom>
          </p:spPr>
        </p:pic>
        <p:sp>
          <p:nvSpPr>
            <p:cNvPr id="28" name="Text Box 19"/>
            <p:cNvSpPr txBox="1">
              <a:spLocks noChangeArrowheads="1"/>
            </p:cNvSpPr>
            <p:nvPr/>
          </p:nvSpPr>
          <p:spPr bwMode="auto">
            <a:xfrm>
              <a:off x="2843808" y="4479503"/>
              <a:ext cx="129614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it-IT" u="none" dirty="0" smtClean="0">
                  <a:solidFill>
                    <a:schemeClr val="bg1"/>
                  </a:solidFill>
                </a:rPr>
                <a:t>16</a:t>
              </a:r>
              <a:endParaRPr lang="it-IT" dirty="0">
                <a:solidFill>
                  <a:srgbClr val="FF0000"/>
                </a:solidFill>
              </a:endParaRPr>
            </a:p>
          </p:txBody>
        </p:sp>
        <p:sp>
          <p:nvSpPr>
            <p:cNvPr id="29" name="Text Box 19"/>
            <p:cNvSpPr txBox="1">
              <a:spLocks noChangeArrowheads="1"/>
            </p:cNvSpPr>
            <p:nvPr/>
          </p:nvSpPr>
          <p:spPr bwMode="auto">
            <a:xfrm>
              <a:off x="4499992" y="4479503"/>
              <a:ext cx="129614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it-IT" u="none" dirty="0" smtClean="0">
                  <a:solidFill>
                    <a:schemeClr val="bg1"/>
                  </a:solidFill>
                </a:rPr>
                <a:t>16</a:t>
              </a:r>
              <a:endParaRPr lang="it-IT" dirty="0">
                <a:solidFill>
                  <a:srgbClr val="FF0000"/>
                </a:solidFill>
              </a:endParaRPr>
            </a:p>
          </p:txBody>
        </p:sp>
        <p:sp>
          <p:nvSpPr>
            <p:cNvPr id="30" name="Text Box 19"/>
            <p:cNvSpPr txBox="1">
              <a:spLocks noChangeArrowheads="1"/>
            </p:cNvSpPr>
            <p:nvPr/>
          </p:nvSpPr>
          <p:spPr bwMode="auto">
            <a:xfrm>
              <a:off x="5940152" y="4509120"/>
              <a:ext cx="129614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it-IT" u="none" dirty="0" smtClean="0">
                  <a:solidFill>
                    <a:schemeClr val="bg1"/>
                  </a:solidFill>
                </a:rPr>
                <a:t>16</a:t>
              </a:r>
              <a:endParaRPr lang="it-IT" dirty="0">
                <a:solidFill>
                  <a:srgbClr val="FF0000"/>
                </a:solidFill>
              </a:endParaRPr>
            </a:p>
          </p:txBody>
        </p:sp>
        <p:pic>
          <p:nvPicPr>
            <p:cNvPr id="33" name="Immagine 32" descr="0stecchinoorizzztrasp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59632" y="4869160"/>
              <a:ext cx="1504762" cy="66667"/>
            </a:xfrm>
            <a:prstGeom prst="rect">
              <a:avLst/>
            </a:prstGeom>
          </p:spPr>
        </p:pic>
        <p:sp>
          <p:nvSpPr>
            <p:cNvPr id="34" name="Text Box 19"/>
            <p:cNvSpPr txBox="1">
              <a:spLocks noChangeArrowheads="1"/>
            </p:cNvSpPr>
            <p:nvPr/>
          </p:nvSpPr>
          <p:spPr bwMode="auto">
            <a:xfrm>
              <a:off x="1619672" y="4479503"/>
              <a:ext cx="129614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it-IT" u="none" dirty="0" smtClean="0">
                  <a:solidFill>
                    <a:schemeClr val="bg1"/>
                  </a:solidFill>
                </a:rPr>
                <a:t>16</a:t>
              </a:r>
              <a:endParaRPr lang="it-IT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2" name="Gruppo 51"/>
          <p:cNvGrpSpPr/>
          <p:nvPr/>
        </p:nvGrpSpPr>
        <p:grpSpPr>
          <a:xfrm>
            <a:off x="2627784" y="5199583"/>
            <a:ext cx="6048672" cy="677689"/>
            <a:chOff x="2627784" y="5199583"/>
            <a:chExt cx="6048672" cy="677689"/>
          </a:xfrm>
        </p:grpSpPr>
        <p:grpSp>
          <p:nvGrpSpPr>
            <p:cNvPr id="14" name="Gruppo 13"/>
            <p:cNvGrpSpPr/>
            <p:nvPr/>
          </p:nvGrpSpPr>
          <p:grpSpPr>
            <a:xfrm>
              <a:off x="4283968" y="5415607"/>
              <a:ext cx="4392488" cy="461665"/>
              <a:chOff x="3203848" y="4047455"/>
              <a:chExt cx="4392488" cy="461665"/>
            </a:xfrm>
          </p:grpSpPr>
          <p:sp>
            <p:nvSpPr>
              <p:cNvPr id="15" name="Text Box 19"/>
              <p:cNvSpPr txBox="1">
                <a:spLocks noChangeArrowheads="1"/>
              </p:cNvSpPr>
              <p:nvPr/>
            </p:nvSpPr>
            <p:spPr bwMode="auto">
              <a:xfrm>
                <a:off x="6300192" y="4047455"/>
                <a:ext cx="1296144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it-IT" u="none" dirty="0" smtClean="0">
                    <a:solidFill>
                      <a:schemeClr val="bg1"/>
                    </a:solidFill>
                  </a:rPr>
                  <a:t>= </a:t>
                </a:r>
                <a:r>
                  <a:rPr lang="it-IT" u="none" dirty="0" smtClean="0">
                    <a:solidFill>
                      <a:srgbClr val="FF0000"/>
                    </a:solidFill>
                  </a:rPr>
                  <a:t>48</a:t>
                </a:r>
                <a:endParaRPr lang="it-IT" dirty="0">
                  <a:solidFill>
                    <a:srgbClr val="FF0000"/>
                  </a:solidFill>
                </a:endParaRPr>
              </a:p>
            </p:txBody>
          </p:sp>
          <p:pic>
            <p:nvPicPr>
              <p:cNvPr id="21" name="Immagine 20" descr="0stecchinoorizzztrasp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4716016" y="4221088"/>
                <a:ext cx="1504762" cy="66667"/>
              </a:xfrm>
              <a:prstGeom prst="rect">
                <a:avLst/>
              </a:prstGeom>
            </p:spPr>
          </p:pic>
          <p:pic>
            <p:nvPicPr>
              <p:cNvPr id="22" name="Immagine 21" descr="0stecchinoorizzztrasp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3203848" y="4221088"/>
                <a:ext cx="1504762" cy="66667"/>
              </a:xfrm>
              <a:prstGeom prst="rect">
                <a:avLst/>
              </a:prstGeom>
            </p:spPr>
          </p:pic>
        </p:grpSp>
        <p:sp>
          <p:nvSpPr>
            <p:cNvPr id="31" name="Text Box 19"/>
            <p:cNvSpPr txBox="1">
              <a:spLocks noChangeArrowheads="1"/>
            </p:cNvSpPr>
            <p:nvPr/>
          </p:nvSpPr>
          <p:spPr bwMode="auto">
            <a:xfrm>
              <a:off x="4499992" y="5199583"/>
              <a:ext cx="129614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it-IT" u="none" dirty="0" smtClean="0">
                  <a:solidFill>
                    <a:schemeClr val="bg1"/>
                  </a:solidFill>
                </a:rPr>
                <a:t>16</a:t>
              </a:r>
              <a:endParaRPr lang="it-IT" dirty="0">
                <a:solidFill>
                  <a:srgbClr val="FF0000"/>
                </a:solidFill>
              </a:endParaRPr>
            </a:p>
          </p:txBody>
        </p:sp>
        <p:sp>
          <p:nvSpPr>
            <p:cNvPr id="32" name="Text Box 19"/>
            <p:cNvSpPr txBox="1">
              <a:spLocks noChangeArrowheads="1"/>
            </p:cNvSpPr>
            <p:nvPr/>
          </p:nvSpPr>
          <p:spPr bwMode="auto">
            <a:xfrm>
              <a:off x="5940152" y="5207067"/>
              <a:ext cx="129614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it-IT" u="none" dirty="0" smtClean="0">
                  <a:solidFill>
                    <a:schemeClr val="bg1"/>
                  </a:solidFill>
                </a:rPr>
                <a:t>16</a:t>
              </a:r>
              <a:endParaRPr lang="it-IT" dirty="0">
                <a:solidFill>
                  <a:srgbClr val="FF0000"/>
                </a:solidFill>
              </a:endParaRPr>
            </a:p>
          </p:txBody>
        </p:sp>
        <p:pic>
          <p:nvPicPr>
            <p:cNvPr id="49" name="Immagine 48" descr="0stecchinoorizzztrasp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627784" y="5589240"/>
              <a:ext cx="1504762" cy="66667"/>
            </a:xfrm>
            <a:prstGeom prst="rect">
              <a:avLst/>
            </a:prstGeom>
          </p:spPr>
        </p:pic>
        <p:sp>
          <p:nvSpPr>
            <p:cNvPr id="50" name="Text Box 19"/>
            <p:cNvSpPr txBox="1">
              <a:spLocks noChangeArrowheads="1"/>
            </p:cNvSpPr>
            <p:nvPr/>
          </p:nvSpPr>
          <p:spPr bwMode="auto">
            <a:xfrm>
              <a:off x="2843808" y="5199583"/>
              <a:ext cx="129614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it-IT" u="none" dirty="0" smtClean="0">
                  <a:solidFill>
                    <a:schemeClr val="bg1"/>
                  </a:solidFill>
                </a:rPr>
                <a:t>16</a:t>
              </a:r>
              <a:endParaRPr lang="it-IT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lavagna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1412875"/>
            <a:ext cx="8012112" cy="530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0" y="0"/>
            <a:ext cx="91440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it-IT" sz="2800" u="none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 </a:t>
            </a:r>
            <a:r>
              <a:rPr lang="it-IT" sz="2800" u="none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Problemi con gli Stecchini</a:t>
            </a:r>
            <a:endParaRPr lang="it-IT" sz="2800" u="none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Text Box 19"/>
          <p:cNvSpPr txBox="1">
            <a:spLocks noChangeArrowheads="1"/>
          </p:cNvSpPr>
          <p:nvPr/>
        </p:nvSpPr>
        <p:spPr bwMode="auto">
          <a:xfrm>
            <a:off x="468313" y="908050"/>
            <a:ext cx="2159471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u="none" dirty="0" smtClean="0">
                <a:solidFill>
                  <a:srgbClr val="002060"/>
                </a:solidFill>
              </a:rPr>
              <a:t>Il problema</a:t>
            </a:r>
            <a:endParaRPr lang="it-IT" u="none" dirty="0">
              <a:solidFill>
                <a:srgbClr val="002060"/>
              </a:solidFill>
            </a:endParaRPr>
          </a:p>
        </p:txBody>
      </p:sp>
      <p:sp>
        <p:nvSpPr>
          <p:cNvPr id="5" name="Text Box 19"/>
          <p:cNvSpPr txBox="1">
            <a:spLocks noChangeArrowheads="1"/>
          </p:cNvSpPr>
          <p:nvPr/>
        </p:nvSpPr>
        <p:spPr bwMode="auto">
          <a:xfrm>
            <a:off x="971600" y="2012950"/>
            <a:ext cx="74881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u="none" dirty="0" smtClean="0">
                <a:solidFill>
                  <a:schemeClr val="bg1"/>
                </a:solidFill>
              </a:rPr>
              <a:t>La somma di due numeri è 26 e la loro differenza   è 6. </a:t>
            </a:r>
            <a:r>
              <a:rPr lang="it-IT" u="none" dirty="0" smtClean="0">
                <a:solidFill>
                  <a:srgbClr val="FF0000"/>
                </a:solidFill>
              </a:rPr>
              <a:t>Quali sono i due numeri?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6" name="Text Box 19"/>
          <p:cNvSpPr txBox="1">
            <a:spLocks noChangeArrowheads="1"/>
          </p:cNvSpPr>
          <p:nvPr/>
        </p:nvSpPr>
        <p:spPr bwMode="auto">
          <a:xfrm>
            <a:off x="899592" y="3140968"/>
            <a:ext cx="763284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u="none" dirty="0" smtClean="0">
                <a:solidFill>
                  <a:schemeClr val="bg1"/>
                </a:solidFill>
              </a:rPr>
              <a:t>1. Per risolvere questo problema ci serviremo di due stecchini uno più lungo dell’altro poiché i due numeri sono differenti:</a:t>
            </a:r>
            <a:endParaRPr lang="it-IT" dirty="0">
              <a:solidFill>
                <a:srgbClr val="FF0000"/>
              </a:solidFill>
            </a:endParaRPr>
          </a:p>
        </p:txBody>
      </p:sp>
      <p:pic>
        <p:nvPicPr>
          <p:cNvPr id="7" name="Immagine 6" descr="stecchinoorizzztrasp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47664" y="6957392"/>
            <a:ext cx="1504762" cy="66667"/>
          </a:xfrm>
          <a:prstGeom prst="rect">
            <a:avLst/>
          </a:prstGeom>
        </p:spPr>
      </p:pic>
      <p:pic>
        <p:nvPicPr>
          <p:cNvPr id="11" name="Immagine 10" descr="spiedotrasparent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43608" y="4869160"/>
            <a:ext cx="3606349" cy="114286"/>
          </a:xfrm>
          <a:prstGeom prst="rect">
            <a:avLst/>
          </a:prstGeom>
        </p:spPr>
      </p:pic>
      <p:pic>
        <p:nvPicPr>
          <p:cNvPr id="12" name="Immagine 11" descr="spiedotrasparente2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043608" y="5301208"/>
            <a:ext cx="2844445" cy="114286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Comic Sans MS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cs typeface="Arial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5357</TotalTime>
  <Words>963</Words>
  <Application>Microsoft Office PowerPoint</Application>
  <PresentationFormat>Presentazione su schermo (4:3)</PresentationFormat>
  <Paragraphs>124</Paragraphs>
  <Slides>20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1" baseType="lpstr">
      <vt:lpstr>Struttura predefinita</vt:lpstr>
      <vt:lpstr>I Problemi con gli Stecchini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L’ambiente e l’ecologia</dc:title>
  <dc:creator>amedeo</dc:creator>
  <cp:lastModifiedBy>Amedeo Rollo</cp:lastModifiedBy>
  <cp:revision>549</cp:revision>
  <dcterms:created xsi:type="dcterms:W3CDTF">2011-04-02T03:28:53Z</dcterms:created>
  <dcterms:modified xsi:type="dcterms:W3CDTF">2016-12-01T18:34:44Z</dcterms:modified>
</cp:coreProperties>
</file>