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32" r:id="rId3"/>
    <p:sldId id="366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65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9900"/>
    <a:srgbClr val="FFFF00"/>
    <a:srgbClr val="FF00FF"/>
    <a:srgbClr val="FF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62" autoAdjust="0"/>
  </p:normalViewPr>
  <p:slideViewPr>
    <p:cSldViewPr>
      <p:cViewPr varScale="1">
        <p:scale>
          <a:sx n="57" d="100"/>
          <a:sy n="5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B4DAB362-488D-4716-BC1A-2339FD01A1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68B5A-32A1-4645-A0B1-8A54BBDAB2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3D582-BA87-4787-80BB-AD34BFB469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9418-7792-4BEB-B77A-79E270972D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24457-04B9-4B5D-87CB-D70145CF03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A218C-A4B8-44FD-B4AE-8251003397D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6FDDF-B735-45C5-ADF6-8755EA00623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C084F-D042-4A0C-89B1-CF5F9594B9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857A4-0F73-4079-8693-CBDFBF20D1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03205-3AF6-41AC-991A-AF0B3EC77F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33586-A829-42AD-BE50-B7F44FF84F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C2A5B-64EE-47E3-921C-A9F5366C227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D126587B-4E12-4498-81C0-09DE8AEBDB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studentessa-computer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86166"/>
            <a:ext cx="9144000" cy="5699218"/>
          </a:xfrm>
          <a:prstGeom prst="rect">
            <a:avLst/>
          </a:prstGeom>
        </p:spPr>
      </p:pic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-180975" y="0"/>
            <a:ext cx="9144000" cy="1052513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</a:t>
            </a:r>
            <a:r>
              <a:rPr lang="en-GB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dei</a:t>
            </a:r>
            <a:r>
              <a:rPr lang="en-GB" sz="4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4000" dirty="0" err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segni</a:t>
            </a:r>
            <a:endParaRPr lang="it-IT" sz="400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6" name="Text Box 27"/>
          <p:cNvSpPr txBox="1">
            <a:spLocks noChangeArrowheads="1"/>
          </p:cNvSpPr>
          <p:nvPr/>
        </p:nvSpPr>
        <p:spPr bwMode="auto">
          <a:xfrm>
            <a:off x="1115616" y="836712"/>
            <a:ext cx="66250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i="1" u="none" dirty="0" smtClean="0"/>
              <a:t>Ma chi l’ha detto che meno per meno fa più?</a:t>
            </a:r>
            <a:endParaRPr lang="it-IT" i="1" u="none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203224" y="6396335"/>
            <a:ext cx="4940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none" dirty="0" smtClean="0"/>
              <a:t>Da una idea di Emma </a:t>
            </a:r>
            <a:r>
              <a:rPr lang="it-IT" u="none" dirty="0" err="1" smtClean="0"/>
              <a:t>Castelnuovo</a:t>
            </a:r>
            <a:endParaRPr lang="it-IT" u="non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971600" y="4293096"/>
            <a:ext cx="72002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i="1" u="none" dirty="0" smtClean="0"/>
              <a:t>“Il prodotto di due numeri concordi è un numero positivo, il prodotto di due numeri discordi è un numero negativo”</a:t>
            </a:r>
            <a:endParaRPr lang="it-IT" sz="2800" i="1" dirty="0"/>
          </a:p>
        </p:txBody>
      </p:sp>
      <p:grpSp>
        <p:nvGrpSpPr>
          <p:cNvPr id="12" name="Gruppo 11"/>
          <p:cNvGrpSpPr/>
          <p:nvPr/>
        </p:nvGrpSpPr>
        <p:grpSpPr>
          <a:xfrm>
            <a:off x="2339752" y="1196752"/>
            <a:ext cx="4948014" cy="2571750"/>
            <a:chOff x="2339752" y="1196752"/>
            <a:chExt cx="4948014" cy="2571750"/>
          </a:xfrm>
        </p:grpSpPr>
        <p:pic>
          <p:nvPicPr>
            <p:cNvPr id="10" name="Immagine 9" descr="pianocompleto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16016" y="1196752"/>
              <a:ext cx="2571750" cy="2571750"/>
            </a:xfrm>
            <a:prstGeom prst="rect">
              <a:avLst/>
            </a:prstGeom>
          </p:spPr>
        </p:pic>
        <p:pic>
          <p:nvPicPr>
            <p:cNvPr id="11" name="Immagine 10" descr="concordi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39752" y="1484784"/>
              <a:ext cx="1304925" cy="1914525"/>
            </a:xfrm>
            <a:prstGeom prst="rect">
              <a:avLst/>
            </a:prstGeom>
          </p:spPr>
        </p:pic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27584" y="2453987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(+2) x (+3) x (+5) =</a:t>
            </a:r>
            <a:endParaRPr lang="it-IT" u="none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259632" y="3390091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(+6) x (+5) = </a:t>
            </a:r>
            <a:r>
              <a:rPr lang="it-IT" u="none" dirty="0" smtClean="0">
                <a:solidFill>
                  <a:srgbClr val="FF0000"/>
                </a:solidFill>
              </a:rPr>
              <a:t>+30</a:t>
            </a:r>
            <a:endParaRPr lang="it-IT" u="none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091998" y="2453987"/>
            <a:ext cx="308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(+2) x (-3) x (+5) =</a:t>
            </a:r>
            <a:endParaRPr lang="it-IT" u="none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08022" y="3390091"/>
            <a:ext cx="2936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=(-6) x (+5) = </a:t>
            </a:r>
            <a:r>
              <a:rPr lang="it-IT" u="none" dirty="0" smtClean="0">
                <a:solidFill>
                  <a:srgbClr val="FF0000"/>
                </a:solidFill>
              </a:rPr>
              <a:t>-30</a:t>
            </a:r>
            <a:endParaRPr lang="it-IT" u="none" dirty="0">
              <a:solidFill>
                <a:srgbClr val="FF0000"/>
              </a:solidFill>
            </a:endParaRPr>
          </a:p>
        </p:txBody>
      </p:sp>
      <p:sp>
        <p:nvSpPr>
          <p:cNvPr id="11" name="Parentesi graffa aperta 10"/>
          <p:cNvSpPr/>
          <p:nvPr/>
        </p:nvSpPr>
        <p:spPr bwMode="auto">
          <a:xfrm rot="16200000">
            <a:off x="1439652" y="2489991"/>
            <a:ext cx="288032" cy="1224136"/>
          </a:xfrm>
          <a:prstGeom prst="lef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2" name="Parentesi graffa aperta 11"/>
          <p:cNvSpPr/>
          <p:nvPr/>
        </p:nvSpPr>
        <p:spPr bwMode="auto">
          <a:xfrm rot="16200000">
            <a:off x="5704066" y="2489991"/>
            <a:ext cx="288032" cy="1224136"/>
          </a:xfrm>
          <a:prstGeom prst="lef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11560" y="4797152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none" dirty="0" smtClean="0"/>
              <a:t>È il segno positivo (+) o quello negativo (-) a “condizionare” il segno del risultato?</a:t>
            </a:r>
            <a:endParaRPr lang="it-IT" u="none" dirty="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39552" y="90872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Osserva il procedimento di risoluzione delle due espressioni:</a:t>
            </a:r>
            <a:endParaRPr lang="it-IT" u="none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23528" y="24208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1°</a:t>
            </a:r>
            <a:endParaRPr lang="it-IT" u="none" dirty="0">
              <a:solidFill>
                <a:srgbClr val="0000FF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427984" y="24208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2°</a:t>
            </a:r>
            <a:endParaRPr lang="it-IT" u="none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1" grpId="0" animBg="1"/>
      <p:bldP spid="12" grpId="0" animBg="1"/>
      <p:bldP spid="13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27584" y="242088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(-2) x (-3) x (+5) =</a:t>
            </a:r>
            <a:endParaRPr lang="it-IT" u="none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0314" y="3327375"/>
            <a:ext cx="3099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=(+6) x (+5) = </a:t>
            </a:r>
            <a:r>
              <a:rPr lang="it-IT" u="none" dirty="0" smtClean="0">
                <a:solidFill>
                  <a:srgbClr val="FF0000"/>
                </a:solidFill>
              </a:rPr>
              <a:t>+30</a:t>
            </a:r>
            <a:endParaRPr lang="it-IT" u="none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60032" y="242088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(-2) x (-3) x (-5) =</a:t>
            </a:r>
            <a:endParaRPr lang="it-IT" u="none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164006" y="3255367"/>
            <a:ext cx="3224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=(+6) x (-5) = </a:t>
            </a:r>
            <a:r>
              <a:rPr lang="it-IT" u="none" dirty="0" smtClean="0">
                <a:solidFill>
                  <a:srgbClr val="FF0000"/>
                </a:solidFill>
              </a:rPr>
              <a:t>-30</a:t>
            </a:r>
            <a:endParaRPr lang="it-IT" u="none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39552" y="90872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Osserva il procedimento di risoluzione delle due espressioni:</a:t>
            </a:r>
            <a:endParaRPr lang="it-IT" u="none" dirty="0"/>
          </a:p>
        </p:txBody>
      </p:sp>
      <p:sp>
        <p:nvSpPr>
          <p:cNvPr id="12" name="Parentesi graffa aperta 11"/>
          <p:cNvSpPr/>
          <p:nvPr/>
        </p:nvSpPr>
        <p:spPr bwMode="auto">
          <a:xfrm rot="16200000">
            <a:off x="1439652" y="2489991"/>
            <a:ext cx="288032" cy="1224136"/>
          </a:xfrm>
          <a:prstGeom prst="lef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3" name="Parentesi graffa aperta 12"/>
          <p:cNvSpPr/>
          <p:nvPr/>
        </p:nvSpPr>
        <p:spPr bwMode="auto">
          <a:xfrm rot="16200000">
            <a:off x="5544108" y="2417983"/>
            <a:ext cx="288032" cy="1224136"/>
          </a:xfrm>
          <a:prstGeom prst="lef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23528" y="24208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1°</a:t>
            </a:r>
            <a:endParaRPr lang="it-IT" u="none" dirty="0">
              <a:solidFill>
                <a:srgbClr val="0000FF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427984" y="24208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>
                <a:solidFill>
                  <a:srgbClr val="0000FF"/>
                </a:solidFill>
              </a:rPr>
              <a:t>2°</a:t>
            </a:r>
            <a:endParaRPr lang="it-IT" u="none" dirty="0">
              <a:solidFill>
                <a:srgbClr val="0000FF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11560" y="4149080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none" dirty="0" smtClean="0"/>
              <a:t>In una moltiplicazione, quando è pari il numero dei segni negativi (-), qual è il segno del risultato?</a:t>
            </a:r>
          </a:p>
          <a:p>
            <a:r>
              <a:rPr lang="it-IT" u="none" dirty="0" smtClean="0"/>
              <a:t>E quando è dispari il numero dei segni negativi (-), qual è il segno del risultato?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 animBg="1"/>
      <p:bldP spid="13" grpId="0" animBg="1"/>
      <p:bldP spid="14" grpId="0"/>
      <p:bldP spid="15" grpId="0"/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4" name="Rectangle 4"/>
          <p:cNvSpPr>
            <a:spLocks noChangeArrowheads="1"/>
          </p:cNvSpPr>
          <p:nvPr/>
        </p:nvSpPr>
        <p:spPr bwMode="auto">
          <a:xfrm>
            <a:off x="2411413" y="2492375"/>
            <a:ext cx="46815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Fine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9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39552" y="980728"/>
            <a:ext cx="828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u="none" dirty="0" smtClean="0"/>
              <a:t>La figura rappresenta la </a:t>
            </a:r>
            <a:r>
              <a:rPr lang="it-IT" i="1" u="none" dirty="0" smtClean="0"/>
              <a:t>regola</a:t>
            </a:r>
            <a:r>
              <a:rPr lang="it-IT" u="none" dirty="0" smtClean="0"/>
              <a:t> del prodotto dei segni di due numeri relativi</a:t>
            </a:r>
            <a:endParaRPr lang="it-IT" dirty="0"/>
          </a:p>
        </p:txBody>
      </p:sp>
      <p:pic>
        <p:nvPicPr>
          <p:cNvPr id="9" name="Immagine 8" descr="slide_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53165" y="1916832"/>
            <a:ext cx="3347027" cy="48940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pian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286000"/>
            <a:ext cx="4419600" cy="4572000"/>
          </a:xfrm>
          <a:prstGeom prst="rect">
            <a:avLst/>
          </a:prstGeom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619672" y="980728"/>
            <a:ext cx="7524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/>
              <a:t>Proviamo a dare </a:t>
            </a:r>
            <a:r>
              <a:rPr lang="it-IT" u="none" dirty="0" smtClean="0"/>
              <a:t>una </a:t>
            </a:r>
            <a:r>
              <a:rPr lang="it-IT" u="none" dirty="0" smtClean="0"/>
              <a:t>“giustificazione” a tale regola:</a:t>
            </a:r>
            <a:endParaRPr lang="it-IT" dirty="0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95536" y="1988840"/>
            <a:ext cx="720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/>
              <a:t>Ricordi che cos’è un piano cartesiano?</a:t>
            </a:r>
            <a:endParaRPr lang="it-IT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323528" y="3356992"/>
            <a:ext cx="41044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/>
              <a:t>Si tratta di un “reticolo” in cui sono fissate due rette orientate e perpendicolari che si incontrano in un punto </a:t>
            </a:r>
            <a:r>
              <a:rPr lang="it-IT" u="none" dirty="0" smtClean="0">
                <a:solidFill>
                  <a:srgbClr val="0000FF"/>
                </a:solidFill>
              </a:rPr>
              <a:t>O</a:t>
            </a:r>
            <a:r>
              <a:rPr lang="it-IT" u="none" dirty="0" smtClean="0"/>
              <a:t> detto origine.</a:t>
            </a:r>
            <a:endParaRPr lang="it-IT" dirty="0"/>
          </a:p>
        </p:txBody>
      </p:sp>
      <p:pic>
        <p:nvPicPr>
          <p:cNvPr id="8" name="Immagine 7" descr="slide_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16632"/>
            <a:ext cx="1224136" cy="1789943"/>
          </a:xfrm>
          <a:prstGeom prst="rect">
            <a:avLst/>
          </a:prstGeom>
        </p:spPr>
      </p:pic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6516216" y="4149080"/>
            <a:ext cx="683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u="none" dirty="0" smtClean="0">
                <a:solidFill>
                  <a:schemeClr val="accent2"/>
                </a:solidFill>
              </a:rPr>
              <a:t>O</a:t>
            </a:r>
            <a:endParaRPr lang="it-IT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7" name="Immagine 6" descr="xsimmetric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097360"/>
            <a:ext cx="4419600" cy="4572000"/>
          </a:xfrm>
          <a:prstGeom prst="rect">
            <a:avLst/>
          </a:prstGeom>
        </p:spPr>
      </p:pic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4427984" y="3985900"/>
            <a:ext cx="683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 u="none" dirty="0" smtClean="0">
                <a:solidFill>
                  <a:schemeClr val="accent2"/>
                </a:solidFill>
              </a:rPr>
              <a:t>O</a:t>
            </a:r>
            <a:endParaRPr lang="it-IT" sz="2800" dirty="0">
              <a:solidFill>
                <a:schemeClr val="accent2"/>
              </a:solidFill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44016" y="764704"/>
            <a:ext cx="8892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u="none" dirty="0" smtClean="0"/>
              <a:t>I numeri negativi rappresentati nel piano cartesiano sono simmetrici, rispetto all’origine </a:t>
            </a:r>
            <a:r>
              <a:rPr lang="it-IT" u="none" dirty="0" smtClean="0">
                <a:solidFill>
                  <a:srgbClr val="0000FF"/>
                </a:solidFill>
              </a:rPr>
              <a:t>O</a:t>
            </a:r>
            <a:r>
              <a:rPr lang="it-IT" u="none" dirty="0" smtClean="0"/>
              <a:t>, dei rispettivi numeri positivi.</a:t>
            </a: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144016" y="764704"/>
            <a:ext cx="8892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u="none" dirty="0" smtClean="0"/>
              <a:t>Consideriamo ora un “cartoncino” rettangolare con le due facce colorate, una di </a:t>
            </a:r>
            <a:r>
              <a:rPr lang="it-IT" u="none" dirty="0" smtClean="0">
                <a:solidFill>
                  <a:srgbClr val="FF0000"/>
                </a:solidFill>
              </a:rPr>
              <a:t>rosso</a:t>
            </a:r>
            <a:r>
              <a:rPr lang="it-IT" u="none" dirty="0" smtClean="0"/>
              <a:t> e una di </a:t>
            </a:r>
            <a:r>
              <a:rPr lang="it-IT" u="none" dirty="0" smtClean="0">
                <a:solidFill>
                  <a:schemeClr val="accent2"/>
                </a:solidFill>
              </a:rPr>
              <a:t>blu</a:t>
            </a:r>
            <a:r>
              <a:rPr lang="it-IT" u="none" dirty="0" smtClean="0"/>
              <a:t>.</a:t>
            </a:r>
          </a:p>
          <a:p>
            <a:pPr algn="ctr"/>
            <a:r>
              <a:rPr lang="it-IT" u="none" dirty="0" smtClean="0"/>
              <a:t>Le dimensioni del rettangolo sono 2 e 3.</a:t>
            </a:r>
            <a:endParaRPr lang="it-IT" dirty="0"/>
          </a:p>
        </p:txBody>
      </p:sp>
      <p:pic>
        <p:nvPicPr>
          <p:cNvPr id="9" name="Immagine 8" descr="rettangol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111474"/>
            <a:ext cx="3810000" cy="333375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683568" y="4653136"/>
            <a:ext cx="66967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/>
              <a:t>Stabiliamo che:</a:t>
            </a:r>
          </a:p>
          <a:p>
            <a:pPr>
              <a:buFont typeface="Arial" pitchFamily="34" charset="0"/>
              <a:buChar char="•"/>
            </a:pPr>
            <a:r>
              <a:rPr lang="it-IT" u="none" dirty="0" smtClean="0"/>
              <a:t>la faccia </a:t>
            </a:r>
            <a:r>
              <a:rPr lang="it-IT" u="none" dirty="0" smtClean="0">
                <a:solidFill>
                  <a:srgbClr val="FF0000"/>
                </a:solidFill>
              </a:rPr>
              <a:t>rossa</a:t>
            </a:r>
            <a:r>
              <a:rPr lang="it-IT" u="none" dirty="0" smtClean="0"/>
              <a:t> ha area positiva (segno +)</a:t>
            </a:r>
          </a:p>
          <a:p>
            <a:pPr>
              <a:buFont typeface="Arial" pitchFamily="34" charset="0"/>
              <a:buChar char="•"/>
            </a:pPr>
            <a:r>
              <a:rPr lang="it-IT" u="none" dirty="0" smtClean="0"/>
              <a:t>la faccia </a:t>
            </a:r>
            <a:r>
              <a:rPr lang="it-IT" u="none" dirty="0" smtClean="0">
                <a:solidFill>
                  <a:srgbClr val="0000FF"/>
                </a:solidFill>
              </a:rPr>
              <a:t>blu</a:t>
            </a:r>
            <a:r>
              <a:rPr lang="it-IT" u="none" dirty="0" smtClean="0"/>
              <a:t> ha area negativa (segno -)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44016" y="764704"/>
            <a:ext cx="8892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u="none" dirty="0" smtClean="0"/>
              <a:t>Visualizziamo la moltiplicazione 2 x 3 con l’area del rettangolo nel piano cartesiano.</a:t>
            </a:r>
            <a:endParaRPr lang="it-IT" dirty="0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899592" y="1628800"/>
            <a:ext cx="6696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/>
              <a:t>1. </a:t>
            </a:r>
            <a:r>
              <a:rPr lang="it-IT" i="1" u="none" dirty="0" smtClean="0"/>
              <a:t>Situazione iniziale: </a:t>
            </a:r>
            <a:r>
              <a:rPr lang="it-IT" u="none" dirty="0" smtClean="0">
                <a:solidFill>
                  <a:srgbClr val="0000FF"/>
                </a:solidFill>
              </a:rPr>
              <a:t>(+2) x (+3) = (+6)</a:t>
            </a:r>
          </a:p>
        </p:txBody>
      </p:sp>
      <p:pic>
        <p:nvPicPr>
          <p:cNvPr id="6" name="Immagine 5" descr="000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571750"/>
            <a:ext cx="4286250" cy="42862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44016" y="764704"/>
            <a:ext cx="8892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u="none" dirty="0" smtClean="0"/>
              <a:t>Visualizziamo la moltiplicazione 2 x 3 con l’area del rettangolo nel piano cartesiano.</a:t>
            </a:r>
            <a:endParaRPr lang="it-IT" dirty="0"/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899592" y="1628800"/>
            <a:ext cx="66967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/>
              <a:t>2. </a:t>
            </a:r>
            <a:r>
              <a:rPr lang="it-IT" i="1" u="none" dirty="0" smtClean="0"/>
              <a:t>Si ribalta il rettangolo attorno all’asse y: </a:t>
            </a:r>
            <a:r>
              <a:rPr lang="it-IT" u="none" dirty="0" smtClean="0"/>
              <a:t/>
            </a:r>
            <a:br>
              <a:rPr lang="it-IT" u="none" dirty="0" smtClean="0"/>
            </a:br>
            <a:r>
              <a:rPr lang="it-IT" u="none" dirty="0" smtClean="0"/>
              <a:t>                          </a:t>
            </a:r>
            <a:r>
              <a:rPr lang="it-IT" u="none" dirty="0" smtClean="0">
                <a:solidFill>
                  <a:srgbClr val="0000FF"/>
                </a:solidFill>
              </a:rPr>
              <a:t>(-2) x (+3) =(-6)</a:t>
            </a:r>
          </a:p>
        </p:txBody>
      </p:sp>
      <p:pic>
        <p:nvPicPr>
          <p:cNvPr id="7" name="Immagine 6" descr="menoxpiu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2564904"/>
            <a:ext cx="4286250" cy="42862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44016" y="764704"/>
            <a:ext cx="8892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u="none" dirty="0" smtClean="0"/>
              <a:t>Visualizziamo la moltiplicazione 2 x 3 con l’area del rettangolo nel piano cartesiano.</a:t>
            </a:r>
            <a:endParaRPr lang="it-IT" dirty="0"/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899592" y="1628800"/>
            <a:ext cx="66967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/>
              <a:t>3. </a:t>
            </a:r>
            <a:r>
              <a:rPr lang="it-IT" i="1" u="none" dirty="0" smtClean="0"/>
              <a:t>Si ribalta il rettangolo attorno all’asse x: </a:t>
            </a:r>
            <a:r>
              <a:rPr lang="it-IT" u="none" dirty="0" smtClean="0"/>
              <a:t/>
            </a:r>
            <a:br>
              <a:rPr lang="it-IT" u="none" dirty="0" smtClean="0"/>
            </a:br>
            <a:r>
              <a:rPr lang="it-IT" u="none" dirty="0" smtClean="0"/>
              <a:t>                       </a:t>
            </a:r>
            <a:r>
              <a:rPr lang="it-IT" u="none" dirty="0" smtClean="0">
                <a:solidFill>
                  <a:srgbClr val="0000FF"/>
                </a:solidFill>
              </a:rPr>
              <a:t>(-2) x (-3) = (+6)</a:t>
            </a:r>
          </a:p>
        </p:txBody>
      </p:sp>
      <p:pic>
        <p:nvPicPr>
          <p:cNvPr id="6" name="Immagine 5" descr="menoxmen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2599134"/>
            <a:ext cx="4286250" cy="42862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2800" u="none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Prodotto dei segni</a:t>
            </a:r>
            <a:endParaRPr lang="it-IT" sz="2800" u="none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144016" y="764704"/>
            <a:ext cx="8892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u="none" dirty="0" smtClean="0"/>
              <a:t>Visualizziamo la moltiplicazione 2 x 3 con l’area del rettangolo nel piano cartesiano.</a:t>
            </a:r>
            <a:endParaRPr lang="it-IT" dirty="0"/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899592" y="1628800"/>
            <a:ext cx="66967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u="none" dirty="0" smtClean="0"/>
              <a:t>4. </a:t>
            </a:r>
            <a:r>
              <a:rPr lang="it-IT" i="1" u="none" dirty="0" smtClean="0"/>
              <a:t>Si ribalta il rettangolo attorno all’asse y: </a:t>
            </a:r>
            <a:r>
              <a:rPr lang="it-IT" u="none" dirty="0" smtClean="0"/>
              <a:t/>
            </a:r>
            <a:br>
              <a:rPr lang="it-IT" u="none" dirty="0" smtClean="0"/>
            </a:br>
            <a:r>
              <a:rPr lang="it-IT" u="none" dirty="0" smtClean="0"/>
              <a:t>                       </a:t>
            </a:r>
            <a:r>
              <a:rPr lang="it-IT" u="none" dirty="0" smtClean="0">
                <a:solidFill>
                  <a:srgbClr val="0000FF"/>
                </a:solidFill>
              </a:rPr>
              <a:t>(+2) x (-3) = (-6)</a:t>
            </a:r>
          </a:p>
        </p:txBody>
      </p:sp>
      <p:pic>
        <p:nvPicPr>
          <p:cNvPr id="6" name="Immagine 5" descr="piuxmen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75" y="2527126"/>
            <a:ext cx="4286250" cy="42862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5443</TotalTime>
  <Words>477</Words>
  <Application>Microsoft Office PowerPoint</Application>
  <PresentationFormat>Presentazione su schermo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Struttura predefinita</vt:lpstr>
      <vt:lpstr>Prodotto dei segni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L’ambiente e l’ecologia</dc:title>
  <dc:creator>amedeo</dc:creator>
  <cp:lastModifiedBy>Amedeo Rollo</cp:lastModifiedBy>
  <cp:revision>562</cp:revision>
  <dcterms:created xsi:type="dcterms:W3CDTF">2011-04-02T03:28:53Z</dcterms:created>
  <dcterms:modified xsi:type="dcterms:W3CDTF">2017-05-07T04:55:48Z</dcterms:modified>
</cp:coreProperties>
</file>