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5" r:id="rId11"/>
    <p:sldId id="384" r:id="rId12"/>
    <p:sldId id="386" r:id="rId13"/>
    <p:sldId id="387" r:id="rId14"/>
    <p:sldId id="365" r:id="rId1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FF"/>
    <a:srgbClr val="FFFF99"/>
    <a:srgbClr val="FF0000"/>
    <a:srgbClr val="0000FF"/>
    <a:srgbClr val="009900"/>
    <a:srgbClr val="FFFF00"/>
    <a:srgbClr val="FF00FF"/>
    <a:srgbClr val="FF33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62" autoAdjust="0"/>
  </p:normalViewPr>
  <p:slideViewPr>
    <p:cSldViewPr>
      <p:cViewPr varScale="1">
        <p:scale>
          <a:sx n="57" d="100"/>
          <a:sy n="5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3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B4DAB362-488D-4716-BC1A-2339FD01A1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DAB362-488D-4716-BC1A-2339FD01A16D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DAB362-488D-4716-BC1A-2339FD01A16D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68B5A-32A1-4645-A0B1-8A54BBDAB2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3D582-BA87-4787-80BB-AD34BFB469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69418-7792-4BEB-B77A-79E270972D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24457-04B9-4B5D-87CB-D70145CF03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A218C-A4B8-44FD-B4AE-8251003397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6FDDF-B735-45C5-ADF6-8755EA0062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C084F-D042-4A0C-89B1-CF5F9594B9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857A4-0F73-4079-8693-CBDFBF20D1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03205-3AF6-41AC-991A-AF0B3EC77F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33586-A829-42AD-BE50-B7F44FF84F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C2A5B-64EE-47E3-921C-A9F5366C22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D126587B-4E12-4498-81C0-09DE8AEBDB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rapporto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124744"/>
            <a:ext cx="3690590" cy="5589483"/>
          </a:xfrm>
          <a:prstGeom prst="rect">
            <a:avLst/>
          </a:prstGeom>
        </p:spPr>
      </p:pic>
      <p:sp>
        <p:nvSpPr>
          <p:cNvPr id="206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-180975" y="0"/>
            <a:ext cx="9144000" cy="1052513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Rapporti</a:t>
            </a:r>
            <a:endParaRPr lang="it-IT" sz="400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6" name="Text Box 27"/>
          <p:cNvSpPr txBox="1">
            <a:spLocks noChangeArrowheads="1"/>
          </p:cNvSpPr>
          <p:nvPr/>
        </p:nvSpPr>
        <p:spPr bwMode="auto">
          <a:xfrm>
            <a:off x="4716016" y="1052736"/>
            <a:ext cx="2880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 u="none" dirty="0" smtClean="0"/>
              <a:t>Chi è più bravo?</a:t>
            </a:r>
            <a:endParaRPr lang="it-IT" i="1" u="non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 descr="20132241145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08720"/>
            <a:ext cx="1320800" cy="2641600"/>
          </a:xfrm>
          <a:prstGeom prst="rect">
            <a:avLst/>
          </a:prstGeom>
        </p:spPr>
      </p:pic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Rapporti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90872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0000FF"/>
                </a:solidFill>
              </a:rPr>
              <a:t>Rapporto inverso</a:t>
            </a:r>
            <a:endParaRPr lang="it-IT" u="none" dirty="0">
              <a:solidFill>
                <a:srgbClr val="0000F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331640" y="1412776"/>
            <a:ext cx="7812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Paolo ha fatto 4 gol tirando in porta 7 volte. Qual è il rapporto tra il numero dei gol e i tiri effettuati? 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543175" y="2276475"/>
          <a:ext cx="3267075" cy="900113"/>
        </p:xfrm>
        <a:graphic>
          <a:graphicData uri="http://schemas.openxmlformats.org/presentationml/2006/ole">
            <p:oleObj spid="_x0000_s26626" name="Equation" r:id="rId4" imgW="1574640" imgH="431640" progId="Equation.DSMT4">
              <p:embed/>
            </p:oleObj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11560" y="3501008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Qual è il rapporto tra il numero dei tiri effettuati e il numero di gol?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471738" y="4479925"/>
          <a:ext cx="3265487" cy="952500"/>
        </p:xfrm>
        <a:graphic>
          <a:graphicData uri="http://schemas.openxmlformats.org/presentationml/2006/ole">
            <p:oleObj spid="_x0000_s26627" name="Equation" r:id="rId5" imgW="1574640" imgH="457200" progId="Equation.DSMT4">
              <p:embed/>
            </p:oleObj>
          </a:graphicData>
        </a:graphic>
      </p:graphicFrame>
      <p:grpSp>
        <p:nvGrpSpPr>
          <p:cNvPr id="12" name="Gruppo 11"/>
          <p:cNvGrpSpPr/>
          <p:nvPr/>
        </p:nvGrpSpPr>
        <p:grpSpPr>
          <a:xfrm>
            <a:off x="683568" y="5545373"/>
            <a:ext cx="8208912" cy="874713"/>
            <a:chOff x="683568" y="5545373"/>
            <a:chExt cx="8208912" cy="874713"/>
          </a:xfrm>
        </p:grpSpPr>
        <p:sp>
          <p:nvSpPr>
            <p:cNvPr id="5" name="CasellaDiTesto 4"/>
            <p:cNvSpPr txBox="1"/>
            <p:nvPr/>
          </p:nvSpPr>
          <p:spPr>
            <a:xfrm>
              <a:off x="683568" y="5733256"/>
              <a:ext cx="82089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u="none" dirty="0" smtClean="0"/>
                <a:t>I due rapporti              sono </a:t>
              </a:r>
              <a:r>
                <a:rPr lang="it-IT" u="none" dirty="0" smtClean="0">
                  <a:solidFill>
                    <a:srgbClr val="FF0000"/>
                  </a:solidFill>
                </a:rPr>
                <a:t>rapporti inversi</a:t>
              </a:r>
              <a:r>
                <a:rPr lang="it-IT" u="none" dirty="0" smtClean="0"/>
                <a:t>.</a:t>
              </a:r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2941836" y="5545373"/>
            <a:ext cx="1054100" cy="874713"/>
          </p:xfrm>
          <a:graphic>
            <a:graphicData uri="http://schemas.openxmlformats.org/presentationml/2006/ole">
              <p:oleObj spid="_x0000_s26628" name="Equation" r:id="rId6" imgW="507960" imgH="419040" progId="Equation.DSMT4">
                <p:embed/>
              </p:oleObj>
            </a:graphicData>
          </a:graphic>
        </p:graphicFrame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Rapporti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90872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0000FF"/>
                </a:solidFill>
              </a:rPr>
              <a:t>I termini di un rapporto</a:t>
            </a:r>
            <a:endParaRPr lang="it-IT" u="none" dirty="0">
              <a:solidFill>
                <a:srgbClr val="0000F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419872" y="1988840"/>
            <a:ext cx="2088232" cy="461665"/>
          </a:xfrm>
          <a:prstGeom prst="rect">
            <a:avLst/>
          </a:prstGeom>
          <a:gradFill>
            <a:gsLst>
              <a:gs pos="0">
                <a:srgbClr val="D1F3FF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FF0000"/>
                </a:solidFill>
              </a:rPr>
              <a:t>Antecedente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275856" y="5085184"/>
            <a:ext cx="2088232" cy="461665"/>
          </a:xfrm>
          <a:prstGeom prst="rect">
            <a:avLst/>
          </a:prstGeom>
          <a:gradFill>
            <a:gsLst>
              <a:gs pos="0">
                <a:srgbClr val="D1F3FF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FF0000"/>
                </a:solidFill>
              </a:rPr>
              <a:t>Conseguente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1259632" y="2247255"/>
            <a:ext cx="6624736" cy="2535707"/>
            <a:chOff x="1259632" y="2247255"/>
            <a:chExt cx="6624736" cy="2535707"/>
          </a:xfrm>
        </p:grpSpPr>
        <p:graphicFrame>
          <p:nvGraphicFramePr>
            <p:cNvPr id="10" name="Object 2"/>
            <p:cNvGraphicFramePr>
              <a:graphicFrameLocks noChangeAspect="1"/>
            </p:cNvGraphicFramePr>
            <p:nvPr/>
          </p:nvGraphicFramePr>
          <p:xfrm>
            <a:off x="1259632" y="2247255"/>
            <a:ext cx="919732" cy="2535707"/>
          </p:xfrm>
          <a:graphic>
            <a:graphicData uri="http://schemas.openxmlformats.org/presentationml/2006/ole">
              <p:oleObj spid="_x0000_s9219" name="Equation" r:id="rId3" imgW="152280" imgH="419040" progId="Equation.DSMT4">
                <p:embed/>
              </p:oleObj>
            </a:graphicData>
          </a:graphic>
        </p:graphicFrame>
        <p:sp>
          <p:nvSpPr>
            <p:cNvPr id="12" name="CasellaDiTesto 11"/>
            <p:cNvSpPr txBox="1"/>
            <p:nvPr/>
          </p:nvSpPr>
          <p:spPr>
            <a:xfrm>
              <a:off x="5796136" y="2967335"/>
              <a:ext cx="208823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6600" u="none" dirty="0" smtClean="0"/>
                <a:t>8 : 5</a:t>
              </a:r>
            </a:p>
          </p:txBody>
        </p:sp>
      </p:grpSp>
      <p:cxnSp>
        <p:nvCxnSpPr>
          <p:cNvPr id="14" name="Connettore 2 13"/>
          <p:cNvCxnSpPr>
            <a:stCxn id="4" idx="2"/>
          </p:cNvCxnSpPr>
          <p:nvPr/>
        </p:nvCxnSpPr>
        <p:spPr bwMode="auto">
          <a:xfrm flipH="1">
            <a:off x="2123728" y="2450505"/>
            <a:ext cx="2340260" cy="40243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4" idx="2"/>
          </p:cNvCxnSpPr>
          <p:nvPr/>
        </p:nvCxnSpPr>
        <p:spPr bwMode="auto">
          <a:xfrm>
            <a:off x="4463988" y="2450505"/>
            <a:ext cx="1476164" cy="69046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11" idx="0"/>
          </p:cNvCxnSpPr>
          <p:nvPr/>
        </p:nvCxnSpPr>
        <p:spPr bwMode="auto">
          <a:xfrm flipH="1" flipV="1">
            <a:off x="2051720" y="4407496"/>
            <a:ext cx="2268252" cy="6776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11" idx="0"/>
          </p:cNvCxnSpPr>
          <p:nvPr/>
        </p:nvCxnSpPr>
        <p:spPr bwMode="auto">
          <a:xfrm flipV="1">
            <a:off x="4319972" y="3861048"/>
            <a:ext cx="2916324" cy="122413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 descr="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5301208"/>
            <a:ext cx="2844800" cy="1422400"/>
          </a:xfrm>
          <a:prstGeom prst="rect">
            <a:avLst/>
          </a:prstGeom>
        </p:spPr>
      </p:pic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Rapporti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908720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0000FF"/>
                </a:solidFill>
              </a:rPr>
              <a:t>Rapporti tra grandezze “non omogenee”</a:t>
            </a:r>
            <a:endParaRPr lang="it-IT" u="none" dirty="0">
              <a:solidFill>
                <a:srgbClr val="0000F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157130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Grandezze </a:t>
            </a:r>
            <a:r>
              <a:rPr lang="it-IT" u="none" dirty="0" smtClean="0">
                <a:solidFill>
                  <a:srgbClr val="FF0000"/>
                </a:solidFill>
              </a:rPr>
              <a:t>non omogenee </a:t>
            </a:r>
            <a:r>
              <a:rPr lang="it-IT" u="none" dirty="0" smtClean="0"/>
              <a:t>sono quelle che si esprimono con unità di misura diverse. Ad esempio lo spazio e il tempo sono due grandezze tra loro non omogenee. 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771800" y="3789040"/>
          <a:ext cx="2743200" cy="1033462"/>
        </p:xfrm>
        <a:graphic>
          <a:graphicData uri="http://schemas.openxmlformats.org/presentationml/2006/ole">
            <p:oleObj spid="_x0000_s28674" name="Equation" r:id="rId4" imgW="1218960" imgH="457200" progId="Equation.DSMT4">
              <p:embed/>
            </p:oleObj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11560" y="5013176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Sapresti dire cosa esprime questo rapporto?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11560" y="299695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Un’automobile percorre un tratto di 80 km in un’ora. Qual è il rapporto tra spazio e tempo?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italia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4929" y="0"/>
            <a:ext cx="5734141" cy="6858000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Rapporti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908720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0000FF"/>
                </a:solidFill>
              </a:rPr>
              <a:t>Rapporti tra grandezze “non omogenee”</a:t>
            </a:r>
            <a:endParaRPr lang="it-IT" u="none" dirty="0">
              <a:solidFill>
                <a:srgbClr val="0000FF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1571308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Un altro rapporto tra grandezze </a:t>
            </a:r>
            <a:r>
              <a:rPr lang="it-IT" u="none" dirty="0" smtClean="0">
                <a:solidFill>
                  <a:srgbClr val="FF0000"/>
                </a:solidFill>
              </a:rPr>
              <a:t>non omogenee </a:t>
            </a:r>
            <a:r>
              <a:rPr lang="it-IT" u="none" dirty="0" smtClean="0"/>
              <a:t>è la densità di popolazione.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51520" y="3645024"/>
          <a:ext cx="8772525" cy="944562"/>
        </p:xfrm>
        <a:graphic>
          <a:graphicData uri="http://schemas.openxmlformats.org/presentationml/2006/ole">
            <p:oleObj spid="_x0000_s29698" name="Equation" r:id="rId4" imgW="4267080" imgH="457200" progId="Equation.DSMT4">
              <p:embed/>
            </p:oleObj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467544" y="501317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Sapresti spiegare il significato di questo rapporto?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39552" y="249289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L’Italia ha una popolazione di circa 60,5 milioni di abitanti distribuiti su una superficie di 300.000 </a:t>
            </a:r>
            <a:r>
              <a:rPr lang="it-IT" u="none" dirty="0" err="1" smtClean="0"/>
              <a:t>km²</a:t>
            </a:r>
            <a:endParaRPr lang="it-IT" u="none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4" name="Rectangle 4"/>
          <p:cNvSpPr>
            <a:spLocks noChangeArrowheads="1"/>
          </p:cNvSpPr>
          <p:nvPr/>
        </p:nvSpPr>
        <p:spPr bwMode="auto">
          <a:xfrm>
            <a:off x="2411413" y="2492375"/>
            <a:ext cx="46815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Fine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Rapporti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39552" y="90872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0000FF"/>
                </a:solidFill>
              </a:rPr>
              <a:t>Problema</a:t>
            </a:r>
            <a:r>
              <a:rPr lang="it-IT" u="none" dirty="0" smtClean="0"/>
              <a:t>:</a:t>
            </a:r>
            <a:endParaRPr lang="it-IT" u="none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11560" y="1412776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Per fare una torta ho usato 20 grammi di cioccolato e 15 grammi di zucchero.</a:t>
            </a:r>
          </a:p>
          <a:p>
            <a:pPr>
              <a:buFont typeface="Arial" pitchFamily="34" charset="0"/>
              <a:buChar char="•"/>
            </a:pPr>
            <a:r>
              <a:rPr lang="it-IT" u="none" dirty="0" smtClean="0"/>
              <a:t>Qual è il “</a:t>
            </a:r>
            <a:r>
              <a:rPr lang="it-IT" i="1" u="none" dirty="0" smtClean="0">
                <a:solidFill>
                  <a:srgbClr val="FF0000"/>
                </a:solidFill>
              </a:rPr>
              <a:t>rapporto</a:t>
            </a:r>
            <a:r>
              <a:rPr lang="it-IT" u="none" dirty="0" smtClean="0"/>
              <a:t>” tra il cioccolato e lo zucchero?</a:t>
            </a:r>
          </a:p>
          <a:p>
            <a:pPr>
              <a:buFont typeface="Arial" pitchFamily="34" charset="0"/>
              <a:buChar char="•"/>
            </a:pPr>
            <a:r>
              <a:rPr lang="it-IT" u="none" dirty="0" smtClean="0"/>
              <a:t>Calcola la quantità di ingredienti per fare 3 torte.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683568" y="518959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La prima risposta è 20 : 15 , che si legge 20 </a:t>
            </a:r>
            <a:r>
              <a:rPr lang="it-IT" i="1" u="none" dirty="0" smtClean="0">
                <a:solidFill>
                  <a:srgbClr val="FF0000"/>
                </a:solidFill>
              </a:rPr>
              <a:t>a</a:t>
            </a:r>
            <a:r>
              <a:rPr lang="it-IT" u="none" dirty="0" smtClean="0"/>
              <a:t> 15.</a:t>
            </a:r>
          </a:p>
        </p:txBody>
      </p:sp>
      <p:pic>
        <p:nvPicPr>
          <p:cNvPr id="18" name="Immagine 17" descr="sac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3389396"/>
            <a:ext cx="2448272" cy="1647875"/>
          </a:xfrm>
          <a:prstGeom prst="rect">
            <a:avLst/>
          </a:prstGeom>
        </p:spPr>
      </p:pic>
      <p:grpSp>
        <p:nvGrpSpPr>
          <p:cNvPr id="21" name="Gruppo 20"/>
          <p:cNvGrpSpPr/>
          <p:nvPr/>
        </p:nvGrpSpPr>
        <p:grpSpPr>
          <a:xfrm>
            <a:off x="683568" y="5621644"/>
            <a:ext cx="8496944" cy="831692"/>
            <a:chOff x="395536" y="5229200"/>
            <a:chExt cx="8496944" cy="831692"/>
          </a:xfrm>
        </p:grpSpPr>
        <p:sp>
          <p:nvSpPr>
            <p:cNvPr id="19" name="CasellaDiTesto 18"/>
            <p:cNvSpPr txBox="1"/>
            <p:nvPr/>
          </p:nvSpPr>
          <p:spPr>
            <a:xfrm>
              <a:off x="395536" y="5445224"/>
              <a:ext cx="84969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u="none" dirty="0" smtClean="0"/>
                <a:t>Ma si poteva anche dire        , che si legge 20 </a:t>
              </a:r>
              <a:r>
                <a:rPr lang="it-IT" u="none" dirty="0" smtClean="0">
                  <a:solidFill>
                    <a:srgbClr val="FF0000"/>
                  </a:solidFill>
                </a:rPr>
                <a:t>su</a:t>
              </a:r>
              <a:r>
                <a:rPr lang="it-IT" u="none" dirty="0" smtClean="0"/>
                <a:t> 15.</a:t>
              </a:r>
            </a:p>
          </p:txBody>
        </p:sp>
        <p:graphicFrame>
          <p:nvGraphicFramePr>
            <p:cNvPr id="20" name="Oggetto 19"/>
            <p:cNvGraphicFramePr>
              <a:graphicFrameLocks noChangeAspect="1"/>
            </p:cNvGraphicFramePr>
            <p:nvPr/>
          </p:nvGraphicFramePr>
          <p:xfrm>
            <a:off x="3923928" y="5229200"/>
            <a:ext cx="504056" cy="831692"/>
          </p:xfrm>
          <a:graphic>
            <a:graphicData uri="http://schemas.openxmlformats.org/presentationml/2006/ole">
              <p:oleObj spid="_x0000_s1026" name="Equation" r:id="rId5" imgW="253800" imgH="419040" progId="Equation.DSMT4">
                <p:embed/>
              </p:oleObj>
            </a:graphicData>
          </a:graphic>
        </p:graphicFrame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Rapporti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90872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0000FF"/>
                </a:solidFill>
              </a:rPr>
              <a:t>Problema</a:t>
            </a:r>
            <a:r>
              <a:rPr lang="it-IT" u="none" dirty="0" smtClean="0"/>
              <a:t>:</a:t>
            </a:r>
            <a:endParaRPr lang="it-IT" u="none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1412776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Per fare una torta ho usato 20 grammi di cioccolato e 15 grammi di zucchero.</a:t>
            </a:r>
          </a:p>
          <a:p>
            <a:pPr>
              <a:buFont typeface="Arial" pitchFamily="34" charset="0"/>
              <a:buChar char="•"/>
            </a:pPr>
            <a:r>
              <a:rPr lang="it-IT" u="none" dirty="0" smtClean="0"/>
              <a:t>Qual è il “</a:t>
            </a:r>
            <a:r>
              <a:rPr lang="it-IT" i="1" u="none" dirty="0" smtClean="0">
                <a:solidFill>
                  <a:srgbClr val="FF0000"/>
                </a:solidFill>
              </a:rPr>
              <a:t>rapporto</a:t>
            </a:r>
            <a:r>
              <a:rPr lang="it-IT" u="none" dirty="0" smtClean="0"/>
              <a:t>” tra il cioccolato e lo zucchero?</a:t>
            </a:r>
          </a:p>
          <a:p>
            <a:pPr>
              <a:buFont typeface="Arial" pitchFamily="34" charset="0"/>
              <a:buChar char="•"/>
            </a:pPr>
            <a:r>
              <a:rPr lang="it-IT" u="none" dirty="0" smtClean="0"/>
              <a:t>Calcola la quantità di ingredienti per fare 3 torte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83568" y="4964975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Per fare 3 torte basta moltiplicare per 3 gli ingredienti: </a:t>
            </a:r>
          </a:p>
          <a:p>
            <a:r>
              <a:rPr lang="it-IT" u="none" dirty="0" smtClean="0"/>
              <a:t>20 x 3 = 60 g di cioccolato</a:t>
            </a:r>
          </a:p>
          <a:p>
            <a:r>
              <a:rPr lang="it-IT" u="none" dirty="0" smtClean="0"/>
              <a:t>15 x 3 = 45 g di zucchero</a:t>
            </a:r>
          </a:p>
        </p:txBody>
      </p:sp>
      <p:grpSp>
        <p:nvGrpSpPr>
          <p:cNvPr id="12" name="Gruppo 11"/>
          <p:cNvGrpSpPr/>
          <p:nvPr/>
        </p:nvGrpSpPr>
        <p:grpSpPr>
          <a:xfrm>
            <a:off x="827584" y="3068960"/>
            <a:ext cx="7560840" cy="1647875"/>
            <a:chOff x="827584" y="3284984"/>
            <a:chExt cx="7560840" cy="1647875"/>
          </a:xfrm>
        </p:grpSpPr>
        <p:pic>
          <p:nvPicPr>
            <p:cNvPr id="6" name="Immagine 5" descr="sack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7584" y="3284984"/>
              <a:ext cx="2448272" cy="1647875"/>
            </a:xfrm>
            <a:prstGeom prst="rect">
              <a:avLst/>
            </a:prstGeom>
          </p:spPr>
        </p:pic>
        <p:pic>
          <p:nvPicPr>
            <p:cNvPr id="10" name="Immagine 9" descr="sack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19872" y="3284984"/>
              <a:ext cx="2448272" cy="1647875"/>
            </a:xfrm>
            <a:prstGeom prst="rect">
              <a:avLst/>
            </a:prstGeom>
          </p:spPr>
        </p:pic>
        <p:pic>
          <p:nvPicPr>
            <p:cNvPr id="11" name="Immagine 10" descr="sack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40152" y="3284984"/>
              <a:ext cx="2448272" cy="1647875"/>
            </a:xfrm>
            <a:prstGeom prst="rect">
              <a:avLst/>
            </a:prstGeom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Rapporti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90872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0000FF"/>
                </a:solidFill>
              </a:rPr>
              <a:t>Problema</a:t>
            </a:r>
            <a:r>
              <a:rPr lang="it-IT" u="none" dirty="0" smtClean="0"/>
              <a:t>:</a:t>
            </a:r>
            <a:endParaRPr lang="it-IT" u="none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162880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Il rapporto tra il cioccolato e lo zucchero nel caso di una torta è 20 : 15 (leggi 20 a 15) mentre nel caso di tre torte il rapporto è  60 : 45 (leggi 60 a 45)</a:t>
            </a:r>
          </a:p>
        </p:txBody>
      </p:sp>
      <p:pic>
        <p:nvPicPr>
          <p:cNvPr id="7" name="Immagine 6" descr="s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3284985"/>
            <a:ext cx="1390783" cy="936104"/>
          </a:xfrm>
          <a:prstGeom prst="rect">
            <a:avLst/>
          </a:prstGeom>
        </p:spPr>
      </p:pic>
      <p:graphicFrame>
        <p:nvGraphicFramePr>
          <p:cNvPr id="10" name="Oggetto 9"/>
          <p:cNvGraphicFramePr>
            <a:graphicFrameLocks noChangeAspect="1"/>
          </p:cNvGraphicFramePr>
          <p:nvPr/>
        </p:nvGraphicFramePr>
        <p:xfrm>
          <a:off x="2652713" y="3249613"/>
          <a:ext cx="2424112" cy="863600"/>
        </p:xfrm>
        <a:graphic>
          <a:graphicData uri="http://schemas.openxmlformats.org/presentationml/2006/ole">
            <p:oleObj spid="_x0000_s3074" name="Equation" r:id="rId4" imgW="1282680" imgH="457200" progId="Equation.DSMT4">
              <p:embed/>
            </p:oleObj>
          </a:graphicData>
        </a:graphic>
      </p:graphicFrame>
      <p:grpSp>
        <p:nvGrpSpPr>
          <p:cNvPr id="15" name="Gruppo 14"/>
          <p:cNvGrpSpPr/>
          <p:nvPr/>
        </p:nvGrpSpPr>
        <p:grpSpPr>
          <a:xfrm>
            <a:off x="899592" y="4509120"/>
            <a:ext cx="4559135" cy="936104"/>
            <a:chOff x="899592" y="4509120"/>
            <a:chExt cx="4559135" cy="936104"/>
          </a:xfrm>
        </p:grpSpPr>
        <p:pic>
          <p:nvPicPr>
            <p:cNvPr id="11" name="Immagine 10" descr="sack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9592" y="4509120"/>
              <a:ext cx="1390783" cy="936104"/>
            </a:xfrm>
            <a:prstGeom prst="rect">
              <a:avLst/>
            </a:prstGeom>
          </p:spPr>
        </p:pic>
        <p:pic>
          <p:nvPicPr>
            <p:cNvPr id="12" name="Immagine 11" descr="sack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83768" y="4509120"/>
              <a:ext cx="1390783" cy="936104"/>
            </a:xfrm>
            <a:prstGeom prst="rect">
              <a:avLst/>
            </a:prstGeom>
          </p:spPr>
        </p:pic>
        <p:pic>
          <p:nvPicPr>
            <p:cNvPr id="13" name="Immagine 12" descr="sack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67944" y="4509120"/>
              <a:ext cx="1390783" cy="936104"/>
            </a:xfrm>
            <a:prstGeom prst="rect">
              <a:avLst/>
            </a:prstGeom>
          </p:spPr>
        </p:pic>
      </p:grpSp>
      <p:graphicFrame>
        <p:nvGraphicFramePr>
          <p:cNvPr id="14" name="Oggetto 13"/>
          <p:cNvGraphicFramePr>
            <a:graphicFrameLocks noChangeAspect="1"/>
          </p:cNvGraphicFramePr>
          <p:nvPr/>
        </p:nvGraphicFramePr>
        <p:xfrm>
          <a:off x="5519738" y="4471988"/>
          <a:ext cx="2449512" cy="865187"/>
        </p:xfrm>
        <a:graphic>
          <a:graphicData uri="http://schemas.openxmlformats.org/presentationml/2006/ole">
            <p:oleObj spid="_x0000_s3075" name="Equation" r:id="rId5" imgW="1295280" imgH="457200" progId="Equation.DSMT4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Rapporti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3568" y="98072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I due rapporti :</a:t>
            </a:r>
          </a:p>
        </p:txBody>
      </p:sp>
      <p:pic>
        <p:nvPicPr>
          <p:cNvPr id="5" name="Immagine 4" descr="s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692696"/>
            <a:ext cx="1390783" cy="936104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3131840" y="1412776"/>
            <a:ext cx="1607493" cy="792262"/>
            <a:chOff x="3131840" y="1412776"/>
            <a:chExt cx="1607493" cy="792262"/>
          </a:xfrm>
        </p:grpSpPr>
        <p:graphicFrame>
          <p:nvGraphicFramePr>
            <p:cNvPr id="6" name="Oggetto 5"/>
            <p:cNvGraphicFramePr>
              <a:graphicFrameLocks noChangeAspect="1"/>
            </p:cNvGraphicFramePr>
            <p:nvPr/>
          </p:nvGraphicFramePr>
          <p:xfrm>
            <a:off x="3131840" y="1412776"/>
            <a:ext cx="479425" cy="792162"/>
          </p:xfrm>
          <a:graphic>
            <a:graphicData uri="http://schemas.openxmlformats.org/presentationml/2006/ole">
              <p:oleObj spid="_x0000_s4098" name="Equation" r:id="rId4" imgW="253800" imgH="419040" progId="Equation.DSMT4">
                <p:embed/>
              </p:oleObj>
            </a:graphicData>
          </a:graphic>
        </p:graphicFrame>
        <p:graphicFrame>
          <p:nvGraphicFramePr>
            <p:cNvPr id="10" name="Oggetto 9"/>
            <p:cNvGraphicFramePr>
              <a:graphicFrameLocks noChangeAspect="1"/>
            </p:cNvGraphicFramePr>
            <p:nvPr/>
          </p:nvGraphicFramePr>
          <p:xfrm>
            <a:off x="3851920" y="1412875"/>
            <a:ext cx="887413" cy="792163"/>
          </p:xfrm>
          <a:graphic>
            <a:graphicData uri="http://schemas.openxmlformats.org/presentationml/2006/ole">
              <p:oleObj spid="_x0000_s4099" name="Equation" r:id="rId5" imgW="469800" imgH="419040" progId="Equation.DSMT4">
                <p:embed/>
              </p:oleObj>
            </a:graphicData>
          </a:graphic>
        </p:graphicFrame>
      </p:grpSp>
      <p:sp>
        <p:nvSpPr>
          <p:cNvPr id="12" name="CasellaDiTesto 11"/>
          <p:cNvSpPr txBox="1"/>
          <p:nvPr/>
        </p:nvSpPr>
        <p:spPr>
          <a:xfrm>
            <a:off x="827584" y="270892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sono due frazioni equivalenti, infatti:</a:t>
            </a:r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/>
        </p:nvGraphicFramePr>
        <p:xfrm>
          <a:off x="2895848" y="3429000"/>
          <a:ext cx="2108200" cy="792163"/>
        </p:xfrm>
        <a:graphic>
          <a:graphicData uri="http://schemas.openxmlformats.org/presentationml/2006/ole">
            <p:oleObj spid="_x0000_s4100" name="Equation" r:id="rId6" imgW="1117440" imgH="419040" progId="Equation.DSMT4">
              <p:embed/>
            </p:oleObj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/>
        </p:nvGraphicFramePr>
        <p:xfrm>
          <a:off x="2843808" y="4725144"/>
          <a:ext cx="2255838" cy="792163"/>
        </p:xfrm>
        <a:graphic>
          <a:graphicData uri="http://schemas.openxmlformats.org/presentationml/2006/ole">
            <p:oleObj spid="_x0000_s4101" name="Equation" r:id="rId7" imgW="1193760" imgH="419040" progId="Equation.DSMT4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Rapporti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90872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0000FF"/>
                </a:solidFill>
              </a:rPr>
              <a:t>Domanda</a:t>
            </a:r>
            <a:r>
              <a:rPr lang="it-IT" u="none" dirty="0" smtClean="0"/>
              <a:t>:</a:t>
            </a:r>
            <a:endParaRPr lang="it-IT" u="none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141277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Se abbiamo 400 grammi di cioccolato quante torte possiamo fare? Quanto zucchero occorrerà?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411760" y="4725144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400 : 20 = </a:t>
            </a:r>
            <a:r>
              <a:rPr lang="it-IT" u="none" dirty="0" err="1" smtClean="0"/>
              <a:t>20</a:t>
            </a:r>
            <a:r>
              <a:rPr lang="it-IT" u="none" dirty="0" smtClean="0"/>
              <a:t> torte</a:t>
            </a:r>
          </a:p>
          <a:p>
            <a:r>
              <a:rPr lang="it-IT" u="none" dirty="0" smtClean="0"/>
              <a:t>15 x 20 = 300 g di zucchero</a:t>
            </a:r>
          </a:p>
        </p:txBody>
      </p:sp>
      <p:pic>
        <p:nvPicPr>
          <p:cNvPr id="10" name="Immagine 9" descr="cioc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420888"/>
            <a:ext cx="3744416" cy="19224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Rapporti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90872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0000FF"/>
                </a:solidFill>
              </a:rPr>
              <a:t>Problema</a:t>
            </a:r>
            <a:r>
              <a:rPr lang="it-IT" u="none" dirty="0" smtClean="0"/>
              <a:t>:</a:t>
            </a:r>
            <a:endParaRPr lang="it-IT" u="none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141277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Mario gioca a calcio e ha vinto 6 partite sulle 10 giocate. Anche Carlo gioca a calcio e ha vinto 9 partite sulle 15 giocate.  Chi ha vinto di più?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2780928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In assoluto ha vinto più Carlo ma se confrontiamo il numero di partite vinte rispetto a quelle giocate …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699792" y="4149080"/>
          <a:ext cx="3857625" cy="863600"/>
        </p:xfrm>
        <a:graphic>
          <a:graphicData uri="http://schemas.openxmlformats.org/presentationml/2006/ole">
            <p:oleObj spid="_x0000_s5122" name="Equation" r:id="rId4" imgW="2044440" imgH="457200" progId="Equation.DSMT4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730599" y="5301208"/>
          <a:ext cx="3857625" cy="863600"/>
        </p:xfrm>
        <a:graphic>
          <a:graphicData uri="http://schemas.openxmlformats.org/presentationml/2006/ole">
            <p:oleObj spid="_x0000_s5123" name="Equation" r:id="rId5" imgW="2044440" imgH="457200" progId="Equation.DSMT4">
              <p:embed/>
            </p:oleObj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683568" y="436510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Mario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755576" y="544522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Carlo</a:t>
            </a:r>
          </a:p>
        </p:txBody>
      </p:sp>
      <p:pic>
        <p:nvPicPr>
          <p:cNvPr id="12" name="Immagine 11" descr="shaquiri_svizzer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64098" y="2204864"/>
            <a:ext cx="3079902" cy="4472186"/>
          </a:xfrm>
          <a:prstGeom prst="rect">
            <a:avLst/>
          </a:prstGeom>
        </p:spPr>
      </p:pic>
      <p:sp>
        <p:nvSpPr>
          <p:cNvPr id="13" name="Freccia a destra 12"/>
          <p:cNvSpPr/>
          <p:nvPr/>
        </p:nvSpPr>
        <p:spPr bwMode="auto">
          <a:xfrm>
            <a:off x="1691680" y="4509120"/>
            <a:ext cx="864096" cy="216024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4" name="Freccia a destra 13"/>
          <p:cNvSpPr/>
          <p:nvPr/>
        </p:nvSpPr>
        <p:spPr bwMode="auto">
          <a:xfrm>
            <a:off x="1763688" y="5589240"/>
            <a:ext cx="864096" cy="216024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0" grpId="0"/>
      <p:bldP spid="11" grpId="0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campanilegiot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65600" y="1052736"/>
            <a:ext cx="4978400" cy="4826000"/>
          </a:xfrm>
          <a:prstGeom prst="rect">
            <a:avLst/>
          </a:prstGeom>
        </p:spPr>
      </p:pic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Rapporti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90872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0000FF"/>
                </a:solidFill>
              </a:rPr>
              <a:t>Che cos’è un rapporto?</a:t>
            </a:r>
            <a:endParaRPr lang="it-IT" u="none" dirty="0">
              <a:solidFill>
                <a:srgbClr val="0000F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1412776"/>
            <a:ext cx="5760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Possiamo definire un “</a:t>
            </a:r>
            <a:r>
              <a:rPr lang="it-IT" u="none" dirty="0" smtClean="0">
                <a:solidFill>
                  <a:srgbClr val="FF0000"/>
                </a:solidFill>
              </a:rPr>
              <a:t>rapporto</a:t>
            </a:r>
            <a:r>
              <a:rPr lang="it-IT" u="none" dirty="0" smtClean="0"/>
              <a:t>” come il confronto tra due grandezze dello stesso tipo (omogenee), confronto che si esprime sotto forma di frazione e/o di numero decimale.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39750" y="3746500"/>
          <a:ext cx="3830638" cy="1020763"/>
        </p:xfrm>
        <a:graphic>
          <a:graphicData uri="http://schemas.openxmlformats.org/presentationml/2006/ole">
            <p:oleObj spid="_x0000_s6146" name="Equation" r:id="rId4" imgW="1714320" imgH="457200" progId="Equation.DSMT4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Rapporti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908720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0000FF"/>
                </a:solidFill>
              </a:rPr>
              <a:t>Come si scrive e legge un rapporto</a:t>
            </a:r>
            <a:endParaRPr lang="it-IT" u="none" dirty="0">
              <a:solidFill>
                <a:srgbClr val="0000FF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157130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Ecco tre modi per scrivere un rapporto: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11560" y="2823319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Come </a:t>
            </a:r>
            <a:r>
              <a:rPr lang="it-IT" u="none" dirty="0" smtClean="0">
                <a:solidFill>
                  <a:srgbClr val="FF0000"/>
                </a:solidFill>
              </a:rPr>
              <a:t>divisione</a:t>
            </a:r>
            <a:r>
              <a:rPr lang="it-IT" u="none" dirty="0" smtClean="0"/>
              <a:t>  es.  8 : 5 (si legge rapporto </a:t>
            </a:r>
            <a:r>
              <a:rPr lang="it-IT" u="none" dirty="0" smtClean="0">
                <a:solidFill>
                  <a:srgbClr val="FF0000"/>
                </a:solidFill>
              </a:rPr>
              <a:t>8 a 5</a:t>
            </a:r>
            <a:r>
              <a:rPr lang="it-IT" u="none" dirty="0" smtClean="0"/>
              <a:t>)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611560" y="3460000"/>
            <a:ext cx="8208912" cy="947495"/>
            <a:chOff x="755576" y="2996952"/>
            <a:chExt cx="8208912" cy="947495"/>
          </a:xfrm>
        </p:grpSpPr>
        <p:graphicFrame>
          <p:nvGraphicFramePr>
            <p:cNvPr id="7" name="Object 2"/>
            <p:cNvGraphicFramePr>
              <a:graphicFrameLocks noChangeAspect="1"/>
            </p:cNvGraphicFramePr>
            <p:nvPr/>
          </p:nvGraphicFramePr>
          <p:xfrm>
            <a:off x="3652268" y="2996952"/>
            <a:ext cx="343668" cy="947495"/>
          </p:xfrm>
          <a:graphic>
            <a:graphicData uri="http://schemas.openxmlformats.org/presentationml/2006/ole">
              <p:oleObj spid="_x0000_s8194" name="Equation" r:id="rId3" imgW="152280" imgH="419040" progId="Equation.DSMT4">
                <p:embed/>
              </p:oleObj>
            </a:graphicData>
          </a:graphic>
        </p:graphicFrame>
        <p:sp>
          <p:nvSpPr>
            <p:cNvPr id="9" name="CasellaDiTesto 8"/>
            <p:cNvSpPr txBox="1"/>
            <p:nvPr/>
          </p:nvSpPr>
          <p:spPr>
            <a:xfrm>
              <a:off x="755576" y="3270468"/>
              <a:ext cx="82089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u="none" dirty="0" smtClean="0"/>
                <a:t>Come </a:t>
              </a:r>
              <a:r>
                <a:rPr lang="it-IT" u="none" dirty="0" smtClean="0">
                  <a:solidFill>
                    <a:srgbClr val="FF0000"/>
                  </a:solidFill>
                </a:rPr>
                <a:t>frazione</a:t>
              </a:r>
              <a:r>
                <a:rPr lang="it-IT" u="none" dirty="0" smtClean="0"/>
                <a:t>    es.     (si legge </a:t>
              </a:r>
              <a:r>
                <a:rPr lang="it-IT" u="none" dirty="0" smtClean="0">
                  <a:solidFill>
                    <a:srgbClr val="FF0000"/>
                  </a:solidFill>
                </a:rPr>
                <a:t>8 su 5</a:t>
              </a:r>
              <a:r>
                <a:rPr lang="it-IT" u="none" dirty="0" smtClean="0"/>
                <a:t>)</a:t>
              </a:r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611560" y="4695527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Come </a:t>
            </a:r>
            <a:r>
              <a:rPr lang="it-IT" u="none" dirty="0" smtClean="0">
                <a:solidFill>
                  <a:srgbClr val="FF0000"/>
                </a:solidFill>
              </a:rPr>
              <a:t>numero decimale   </a:t>
            </a:r>
            <a:r>
              <a:rPr lang="it-IT" u="none" dirty="0" smtClean="0"/>
              <a:t>es.     8 : 5 = </a:t>
            </a:r>
            <a:r>
              <a:rPr lang="it-IT" u="none" dirty="0" smtClean="0">
                <a:solidFill>
                  <a:srgbClr val="FF0000"/>
                </a:solidFill>
              </a:rPr>
              <a:t>1,6</a:t>
            </a:r>
          </a:p>
        </p:txBody>
      </p:sp>
      <p:pic>
        <p:nvPicPr>
          <p:cNvPr id="12" name="Immagine 11" descr="mang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3160053"/>
            <a:ext cx="2170534" cy="369794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5788</TotalTime>
  <Words>552</Words>
  <Application>Microsoft Office PowerPoint</Application>
  <PresentationFormat>Presentazione su schermo (4:3)</PresentationFormat>
  <Paragraphs>66</Paragraphs>
  <Slides>14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Struttura predefinita</vt:lpstr>
      <vt:lpstr>Equation</vt:lpstr>
      <vt:lpstr>MathType 6.0 Equation</vt:lpstr>
      <vt:lpstr>Rapporti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L’ambiente e l’ecologia</dc:title>
  <dc:creator>amedeo</dc:creator>
  <cp:lastModifiedBy>Amedeo Rollo</cp:lastModifiedBy>
  <cp:revision>617</cp:revision>
  <dcterms:created xsi:type="dcterms:W3CDTF">2011-04-02T03:28:53Z</dcterms:created>
  <dcterms:modified xsi:type="dcterms:W3CDTF">2017-04-28T14:19:43Z</dcterms:modified>
</cp:coreProperties>
</file>