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11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B877-B4A4-4C73-B0AE-AC5D4AB076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7284A-780D-4842-9F2C-C986E75F17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4E85-7246-451B-A6D3-EFA6CDB6FB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4595-4661-4B07-AF54-2928460FFB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A078-707C-49BA-BAFB-45035F0D13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4ED2-EC88-4507-BB84-70851FCA9A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FC21-EB50-48B1-AB7C-1DADEA0D4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4E52-E9AE-482F-BF0D-7457A8BC26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62F4-B9B9-4D88-A117-BB2E44460F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E7C0-0F3F-4DB3-9E3B-41DC7BDC1D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562B-CD7F-4441-9142-2955572593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2AF320-013A-4CC9-8E41-FFEAF41ED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irector-marketing-reasonwhy.es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7" y="0"/>
            <a:ext cx="9172105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8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Statistica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3760" y="1628800"/>
            <a:ext cx="2160240" cy="64807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t-IT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Dati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88270" y="76470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Prima Parte</a:t>
            </a:r>
            <a:endParaRPr lang="it-IT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ONDAGGIO_NE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7100" y="2628900"/>
            <a:ext cx="5676900" cy="4229100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2348880"/>
            <a:ext cx="61206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Quando guardi la televisione, ascolti la radio, leggi un giornale, molto spesso compaiono dei </a:t>
            </a:r>
            <a:r>
              <a:rPr lang="it-IT" sz="2400" i="1" dirty="0" smtClean="0">
                <a:solidFill>
                  <a:srgbClr val="FF0000"/>
                </a:solidFill>
              </a:rPr>
              <a:t>sondaggi</a:t>
            </a:r>
            <a:r>
              <a:rPr lang="it-IT" sz="2400" dirty="0" smtClean="0"/>
              <a:t>.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pic>
        <p:nvPicPr>
          <p:cNvPr id="6" name="Immagine 5" descr="intervi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072" y="908720"/>
            <a:ext cx="4323928" cy="390354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2348880"/>
            <a:ext cx="52565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La raccolta di informazioni è un modo importante per aiutare le persone a prendere decisioni su argomenti di interesse.  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4149080"/>
            <a:ext cx="72728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Le indagini possono aiutare a decidere cosa deve cambiare, dove il denaro dovrebbe essere speso, quali sono i prodotti da acquistare, quali problemi ci potrebbero </a:t>
            </a:r>
            <a:r>
              <a:rPr lang="it-IT" sz="2400" dirty="0" smtClean="0"/>
              <a:t>essere …</a:t>
            </a:r>
            <a:r>
              <a:rPr lang="it-IT" sz="2400" dirty="0" smtClean="0"/>
              <a:t>  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pic>
        <p:nvPicPr>
          <p:cNvPr id="4" name="Immagine 3" descr="intervi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072" y="908720"/>
            <a:ext cx="4323928" cy="39035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1988840"/>
            <a:ext cx="46085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È possibile esaminare sia le </a:t>
            </a:r>
            <a:r>
              <a:rPr lang="it-IT" sz="2400" i="1" dirty="0" smtClean="0"/>
              <a:t>persone</a:t>
            </a:r>
            <a:r>
              <a:rPr lang="it-IT" sz="2400" dirty="0" smtClean="0"/>
              <a:t> (attraverso questionari, </a:t>
            </a:r>
            <a:r>
              <a:rPr lang="it-IT" sz="2400" dirty="0" smtClean="0"/>
              <a:t>interviste, </a:t>
            </a:r>
            <a:r>
              <a:rPr lang="it-IT" sz="2400" dirty="0" smtClean="0"/>
              <a:t>ecc) sia altre </a:t>
            </a:r>
            <a:r>
              <a:rPr lang="it-IT" sz="2400" i="1" dirty="0" smtClean="0"/>
              <a:t>cose</a:t>
            </a:r>
            <a:r>
              <a:rPr lang="it-IT" sz="2400" dirty="0" smtClean="0"/>
              <a:t> (come i livelli di inquinamento di un fiume, o il flusso del traffico, ecc).</a:t>
            </a:r>
          </a:p>
          <a:p>
            <a:pPr indent="-457200">
              <a:spcBef>
                <a:spcPct val="20000"/>
              </a:spcBef>
            </a:pPr>
            <a:r>
              <a:rPr lang="it-IT" sz="2400" dirty="0" smtClean="0"/>
              <a:t> 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raf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76872"/>
            <a:ext cx="3923928" cy="3453057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772816"/>
            <a:ext cx="71287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Per fare un sondaggio occorre seguire quattro punti:</a:t>
            </a:r>
          </a:p>
          <a:p>
            <a:pPr indent="-457200">
              <a:spcBef>
                <a:spcPct val="20000"/>
              </a:spcBef>
              <a:buFont typeface="+mj-lt"/>
              <a:buAutoNum type="arabicPeriod"/>
            </a:pPr>
            <a:r>
              <a:rPr lang="it-IT" sz="2400" i="1" dirty="0" smtClean="0">
                <a:solidFill>
                  <a:srgbClr val="FF0000"/>
                </a:solidFill>
              </a:rPr>
              <a:t>creare le domande;</a:t>
            </a:r>
          </a:p>
          <a:p>
            <a:pPr indent="-457200">
              <a:spcBef>
                <a:spcPct val="20000"/>
              </a:spcBef>
              <a:buFont typeface="+mj-lt"/>
              <a:buAutoNum type="arabicPeriod"/>
            </a:pPr>
            <a:r>
              <a:rPr lang="it-IT" sz="2400" i="1" dirty="0" smtClean="0">
                <a:solidFill>
                  <a:srgbClr val="FF0000"/>
                </a:solidFill>
              </a:rPr>
              <a:t>porre le domande;</a:t>
            </a:r>
          </a:p>
          <a:p>
            <a:pPr indent="-457200">
              <a:spcBef>
                <a:spcPct val="20000"/>
              </a:spcBef>
              <a:buFont typeface="+mj-lt"/>
              <a:buAutoNum type="arabicPeriod"/>
            </a:pPr>
            <a:r>
              <a:rPr lang="it-IT" sz="2400" i="1" dirty="0" smtClean="0">
                <a:solidFill>
                  <a:srgbClr val="FF0000"/>
                </a:solidFill>
              </a:rPr>
              <a:t>registrare le risposte; </a:t>
            </a:r>
          </a:p>
          <a:p>
            <a:pPr indent="-457200">
              <a:spcBef>
                <a:spcPct val="20000"/>
              </a:spcBef>
              <a:buFont typeface="+mj-lt"/>
              <a:buAutoNum type="arabicPeriod"/>
            </a:pPr>
            <a:r>
              <a:rPr lang="it-IT" sz="2400" i="1" dirty="0" smtClean="0">
                <a:solidFill>
                  <a:srgbClr val="FF0000"/>
                </a:solidFill>
              </a:rPr>
              <a:t>presentare i risultati.</a:t>
            </a:r>
          </a:p>
          <a:p>
            <a:pPr indent="-457200">
              <a:spcBef>
                <a:spcPct val="20000"/>
              </a:spcBef>
              <a:buFont typeface="+mj-lt"/>
              <a:buAutoNum type="arabicPeriod"/>
            </a:pPr>
            <a:endParaRPr lang="it-IT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pic>
        <p:nvPicPr>
          <p:cNvPr id="6" name="Immagine 5" descr="survey-tal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2198" y="3501008"/>
            <a:ext cx="4721802" cy="2897857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772816"/>
            <a:ext cx="79928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/>
            </a:pPr>
            <a:r>
              <a:rPr lang="it-IT" sz="2400" i="1" dirty="0" smtClean="0">
                <a:solidFill>
                  <a:srgbClr val="FF0000"/>
                </a:solidFill>
              </a:rPr>
              <a:t>Creare le </a:t>
            </a:r>
            <a:r>
              <a:rPr lang="it-IT" sz="2400" i="1" dirty="0" smtClean="0">
                <a:solidFill>
                  <a:srgbClr val="FF0000"/>
                </a:solidFill>
              </a:rPr>
              <a:t>domande</a:t>
            </a:r>
            <a:endParaRPr lang="it-IT" sz="2400" i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7584" y="3717032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Quando si effettua una semplice indagine è possibile utilizzare delle tabelle per raccogliere le risposte di </a:t>
            </a:r>
            <a:r>
              <a:rPr lang="it-IT" sz="2400" dirty="0" smtClean="0"/>
              <a:t>ciascuna persona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584" y="2204864"/>
            <a:ext cx="79208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Le </a:t>
            </a:r>
            <a:r>
              <a:rPr lang="it-IT" sz="2400" dirty="0" smtClean="0"/>
              <a:t>domande possono essere molto semplici, come “</a:t>
            </a:r>
            <a:r>
              <a:rPr lang="it-IT" sz="2400" i="1" dirty="0" smtClean="0">
                <a:solidFill>
                  <a:srgbClr val="002060"/>
                </a:solidFill>
              </a:rPr>
              <a:t>qual è il colore che preferisci?</a:t>
            </a:r>
            <a:r>
              <a:rPr lang="it-IT" sz="2400" dirty="0" smtClean="0"/>
              <a:t>” oppure  un po’ più complesse, “</a:t>
            </a:r>
            <a:r>
              <a:rPr lang="it-IT" sz="2400" i="1" dirty="0" smtClean="0">
                <a:solidFill>
                  <a:srgbClr val="002060"/>
                </a:solidFill>
              </a:rPr>
              <a:t>quali strade hanno un traffico caotico?</a:t>
            </a:r>
            <a:r>
              <a:rPr lang="it-IT" sz="2400" dirty="0" smtClean="0"/>
              <a:t>”.</a:t>
            </a:r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772816"/>
            <a:ext cx="34563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it-IT" sz="2400" i="1" dirty="0" smtClean="0">
                <a:solidFill>
                  <a:srgbClr val="FF0000"/>
                </a:solidFill>
              </a:rPr>
              <a:t>Fare le </a:t>
            </a:r>
            <a:r>
              <a:rPr lang="it-IT" sz="2400" i="1" dirty="0" smtClean="0">
                <a:solidFill>
                  <a:srgbClr val="FF0000"/>
                </a:solidFill>
              </a:rPr>
              <a:t>domande</a:t>
            </a:r>
            <a:endParaRPr lang="it-IT" sz="2400" i="1" dirty="0" smtClean="0">
              <a:solidFill>
                <a:srgbClr val="FF0000"/>
              </a:solidFill>
            </a:endParaRPr>
          </a:p>
        </p:txBody>
      </p:sp>
      <p:pic>
        <p:nvPicPr>
          <p:cNvPr id="7" name="Immagine 6" descr="peo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861048"/>
            <a:ext cx="5530393" cy="247761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2348880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Una </a:t>
            </a:r>
            <a:r>
              <a:rPr lang="it-IT" sz="2400" dirty="0" smtClean="0"/>
              <a:t>volta pronte le domande, occorre sottoporle alle persone. Sì, ma a chi chiedere?</a:t>
            </a:r>
          </a:p>
          <a:p>
            <a:pPr indent="-457200">
              <a:spcBef>
                <a:spcPct val="20000"/>
              </a:spcBef>
            </a:pPr>
            <a:r>
              <a:rPr lang="it-IT" sz="2400" dirty="0" smtClean="0"/>
              <a:t>Se il sondaggio è riferito a un piccolo gruppo, si può chiedere a tutti </a:t>
            </a:r>
            <a:r>
              <a:rPr lang="it-IT" sz="2400" dirty="0" smtClean="0"/>
              <a:t>( </a:t>
            </a:r>
            <a:r>
              <a:rPr lang="it-IT" sz="2400" i="1" dirty="0" smtClean="0">
                <a:solidFill>
                  <a:srgbClr val="002060"/>
                </a:solidFill>
              </a:rPr>
              <a:t>censimento</a:t>
            </a:r>
            <a:r>
              <a:rPr lang="it-IT" sz="2400" dirty="0" smtClean="0"/>
              <a:t> ).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72816"/>
            <a:ext cx="79208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it-IT" sz="2400" i="1" dirty="0" smtClean="0">
                <a:solidFill>
                  <a:srgbClr val="FF0000"/>
                </a:solidFill>
              </a:rPr>
              <a:t>Fare le </a:t>
            </a:r>
            <a:r>
              <a:rPr lang="it-IT" sz="2400" i="1" dirty="0" smtClean="0">
                <a:solidFill>
                  <a:srgbClr val="FF0000"/>
                </a:solidFill>
              </a:rPr>
              <a:t>domande</a:t>
            </a:r>
            <a:endParaRPr lang="it-IT" sz="2400" i="1" dirty="0" smtClean="0">
              <a:solidFill>
                <a:srgbClr val="FF0000"/>
              </a:solidFill>
            </a:endParaRPr>
          </a:p>
        </p:txBody>
      </p:sp>
      <p:pic>
        <p:nvPicPr>
          <p:cNvPr id="7" name="Immagine 6" descr="peoplecampion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000" y="3861048"/>
            <a:ext cx="5524500" cy="247497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2348880"/>
            <a:ext cx="79208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Se </a:t>
            </a:r>
            <a:r>
              <a:rPr lang="it-IT" sz="2400" dirty="0" smtClean="0"/>
              <a:t>si vuole esaminare un grande gruppo e non si è in grado di chiedere a tutti, si chiederà ad un </a:t>
            </a:r>
            <a:r>
              <a:rPr lang="it-IT" sz="2400" i="1" dirty="0" smtClean="0">
                <a:solidFill>
                  <a:srgbClr val="002060"/>
                </a:solidFill>
              </a:rPr>
              <a:t>campione</a:t>
            </a:r>
            <a:r>
              <a:rPr lang="it-IT" sz="2400" dirty="0" smtClean="0"/>
              <a:t> </a:t>
            </a:r>
            <a:r>
              <a:rPr lang="it-IT" sz="2400" dirty="0" smtClean="0"/>
              <a:t>di quel gruppo.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72816"/>
            <a:ext cx="8280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it-IT" sz="2400" i="1" dirty="0" smtClean="0">
                <a:solidFill>
                  <a:srgbClr val="FF0000"/>
                </a:solidFill>
              </a:rPr>
              <a:t>Fare le domande</a:t>
            </a:r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7" name="Immagine 6" descr="bibl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1"/>
            <a:ext cx="9149598" cy="306896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2132856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Occorre </a:t>
            </a:r>
            <a:r>
              <a:rPr lang="it-IT" sz="2400" dirty="0" smtClean="0"/>
              <a:t>fare molta attenzione quando si sceglie il </a:t>
            </a:r>
            <a:r>
              <a:rPr lang="it-IT" sz="2400" dirty="0" smtClean="0"/>
              <a:t>campione.</a:t>
            </a:r>
          </a:p>
          <a:p>
            <a:r>
              <a:rPr lang="it-IT" sz="2400" dirty="0" smtClean="0"/>
              <a:t>Ad </a:t>
            </a:r>
            <a:r>
              <a:rPr lang="it-IT" sz="2400" dirty="0" smtClean="0"/>
              <a:t>esempio, se la domanda è “</a:t>
            </a:r>
            <a:r>
              <a:rPr lang="it-IT" sz="2400" i="1" dirty="0" smtClean="0">
                <a:solidFill>
                  <a:schemeClr val="accent2"/>
                </a:solidFill>
              </a:rPr>
              <a:t>quanti libri leggi in un anno</a:t>
            </a:r>
            <a:r>
              <a:rPr lang="it-IT" sz="2400" dirty="0" smtClean="0">
                <a:solidFill>
                  <a:schemeClr val="accent2"/>
                </a:solidFill>
              </a:rPr>
              <a:t>?</a:t>
            </a:r>
            <a:r>
              <a:rPr lang="it-IT" sz="2400" dirty="0" smtClean="0"/>
              <a:t>”, è giusto porla ai frequentatori di una biblioteca?</a:t>
            </a:r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ainbow_flag_breez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221088"/>
            <a:ext cx="4691189" cy="2636912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72816"/>
            <a:ext cx="33843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it-IT" sz="2400" i="1" dirty="0" smtClean="0">
                <a:solidFill>
                  <a:srgbClr val="FF0000"/>
                </a:solidFill>
              </a:rPr>
              <a:t>Fare le </a:t>
            </a:r>
            <a:r>
              <a:rPr lang="it-IT" sz="2400" i="1" dirty="0" smtClean="0">
                <a:solidFill>
                  <a:srgbClr val="FF0000"/>
                </a:solidFill>
              </a:rPr>
              <a:t>domande</a:t>
            </a:r>
            <a:endParaRPr lang="it-IT" sz="2400" i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7584" y="2204864"/>
            <a:ext cx="83164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Se </a:t>
            </a:r>
            <a:r>
              <a:rPr lang="it-IT" sz="2400" dirty="0" smtClean="0"/>
              <a:t>si vuol sapere qual è il colore preferito nella tua scuola, allora si possono scegliere campioni diversi ma ugualmente validi</a:t>
            </a:r>
            <a:r>
              <a:rPr lang="it-IT" sz="2400" dirty="0" smtClean="0"/>
              <a:t>: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5576" y="3284984"/>
            <a:ext cx="8208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buFont typeface="+mj-lt"/>
              <a:buAutoNum type="alphaLcParenR"/>
            </a:pPr>
            <a:r>
              <a:rPr lang="it-IT" sz="2400" dirty="0" smtClean="0"/>
              <a:t>i </a:t>
            </a:r>
            <a:r>
              <a:rPr lang="it-IT" sz="2400" dirty="0" smtClean="0"/>
              <a:t>primi 50 alunni che entrano a scuola;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400" dirty="0" smtClean="0"/>
              <a:t>50 alunni scelti a caso nelle diverse classi;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400" dirty="0" smtClean="0"/>
              <a:t>25 maschi e 25 femmine scelti a caso nelle classi.</a:t>
            </a:r>
          </a:p>
          <a:p>
            <a:pPr marL="914400" lvl="1" indent="-457200">
              <a:buFont typeface="+mj-lt"/>
              <a:buAutoNum type="alphaLcParenR"/>
            </a:pP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  <p:bldP spid="8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1772816"/>
            <a:ext cx="3240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it-IT" sz="2400" i="1" dirty="0" smtClean="0">
                <a:solidFill>
                  <a:srgbClr val="FF0000"/>
                </a:solidFill>
              </a:rPr>
              <a:t>Fare le domande</a:t>
            </a:r>
          </a:p>
          <a:p>
            <a:pPr marL="914400" lvl="1" indent="-457200">
              <a:buFont typeface="+mj-lt"/>
              <a:buAutoNum type="alphaLcParenR"/>
            </a:pP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7" name="Immagine 6" descr="previsi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035" y="4005063"/>
            <a:ext cx="2923965" cy="285293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2276872"/>
            <a:ext cx="70567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Dopo </a:t>
            </a:r>
            <a:r>
              <a:rPr lang="it-IT" sz="2400" dirty="0" smtClean="0"/>
              <a:t>aver completato un sondaggio su un campione, è possibile utilizzare le informazioni raccolte per fare una </a:t>
            </a:r>
            <a:r>
              <a:rPr lang="it-IT" sz="2400" i="1" dirty="0" smtClean="0">
                <a:solidFill>
                  <a:srgbClr val="002060"/>
                </a:solidFill>
              </a:rPr>
              <a:t>previsione</a:t>
            </a:r>
            <a:r>
              <a:rPr lang="it-IT" sz="2400" dirty="0" smtClean="0"/>
              <a:t> su come il resto della popolazione potrebbe rispondere.</a:t>
            </a:r>
          </a:p>
          <a:p>
            <a:r>
              <a:rPr lang="it-IT" sz="2400" dirty="0" smtClean="0"/>
              <a:t>I risultati migliori si ottengono quando il campione è grande.</a:t>
            </a:r>
          </a:p>
          <a:p>
            <a:pPr marL="914400" lvl="1" indent="-457200">
              <a:buFont typeface="+mj-lt"/>
              <a:buAutoNum type="alphaLcParenR"/>
            </a:pP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3568" y="2204864"/>
            <a:ext cx="46085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800" dirty="0" smtClean="0"/>
              <a:t>I dati sono </a:t>
            </a:r>
            <a:r>
              <a:rPr lang="it-IT" sz="2800" dirty="0"/>
              <a:t>una raccolta </a:t>
            </a:r>
            <a:r>
              <a:rPr lang="it-IT" sz="2800" dirty="0" smtClean="0"/>
              <a:t>di numeri, di parole, di misure</a:t>
            </a:r>
            <a:r>
              <a:rPr lang="it-IT" sz="2800" dirty="0"/>
              <a:t>, </a:t>
            </a:r>
            <a:r>
              <a:rPr lang="it-IT" sz="2800" dirty="0" smtClean="0"/>
              <a:t>di osservazioni che riguardano determinati fenomeni.</a:t>
            </a:r>
            <a:endParaRPr lang="it-IT" sz="2800" dirty="0"/>
          </a:p>
        </p:txBody>
      </p:sp>
      <p:pic>
        <p:nvPicPr>
          <p:cNvPr id="5" name="Immagine 4" descr="graf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3550" y="1412776"/>
            <a:ext cx="360045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72816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3"/>
            </a:pPr>
            <a:r>
              <a:rPr lang="it-IT" sz="2400" i="1" dirty="0" smtClean="0">
                <a:solidFill>
                  <a:srgbClr val="FF0000"/>
                </a:solidFill>
              </a:rPr>
              <a:t>Registrare le risposte</a:t>
            </a:r>
          </a:p>
          <a:p>
            <a:pPr marL="914400" lvl="1" indent="-457200">
              <a:buFont typeface="+mj-lt"/>
              <a:buAutoNum type="alphaLcParenR"/>
            </a:pP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6" name="Immagine 5" descr="spoglio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5500" y="4076700"/>
            <a:ext cx="4508500" cy="27813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2420888"/>
            <a:ext cx="75608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Una </a:t>
            </a:r>
            <a:r>
              <a:rPr lang="it-IT" sz="2400" dirty="0" smtClean="0"/>
              <a:t>volta finito di fare le domande occorre registrare le risposte.</a:t>
            </a:r>
          </a:p>
          <a:p>
            <a:r>
              <a:rPr lang="it-IT" sz="2400" dirty="0" smtClean="0"/>
              <a:t>Si passa quindi allo “</a:t>
            </a:r>
            <a:r>
              <a:rPr lang="it-IT" sz="2400" i="1" dirty="0" smtClean="0">
                <a:solidFill>
                  <a:schemeClr val="accent2"/>
                </a:solidFill>
              </a:rPr>
              <a:t>spoglio</a:t>
            </a:r>
            <a:r>
              <a:rPr lang="it-IT" sz="2400" dirty="0" smtClean="0"/>
              <a:t>” , ovvero a raccogliere le risposte. Questo comporta molte scartoffie e l’uso del computer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27584" y="2276872"/>
            <a:ext cx="82089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Un </a:t>
            </a:r>
            <a:r>
              <a:rPr lang="it-IT" sz="2400" dirty="0" smtClean="0"/>
              <a:t>esempio è la “</a:t>
            </a:r>
            <a:r>
              <a:rPr lang="it-IT" sz="2400" dirty="0" smtClean="0">
                <a:solidFill>
                  <a:schemeClr val="accent2"/>
                </a:solidFill>
              </a:rPr>
              <a:t>tabulazione</a:t>
            </a:r>
            <a:r>
              <a:rPr lang="it-IT" sz="2400" dirty="0" smtClean="0"/>
              <a:t>”  delle risposte su “</a:t>
            </a:r>
            <a:r>
              <a:rPr lang="it-IT" sz="2400" i="1" dirty="0" smtClean="0"/>
              <a:t>i colori preferiti dalla mia classe</a:t>
            </a:r>
            <a:r>
              <a:rPr lang="it-IT" sz="2400" dirty="0" smtClean="0"/>
              <a:t>”. </a:t>
            </a:r>
          </a:p>
          <a:p>
            <a:pPr marL="914400" lvl="1" indent="-457200">
              <a:buFont typeface="+mj-lt"/>
              <a:buAutoNum type="alphaLcParenR"/>
            </a:pP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72816"/>
            <a:ext cx="82089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3"/>
            </a:pPr>
            <a:r>
              <a:rPr lang="it-IT" sz="2400" i="1" dirty="0" smtClean="0">
                <a:solidFill>
                  <a:srgbClr val="FF0000"/>
                </a:solidFill>
              </a:rPr>
              <a:t>Registrare le </a:t>
            </a:r>
            <a:r>
              <a:rPr lang="it-IT" sz="2400" i="1" dirty="0" smtClean="0">
                <a:solidFill>
                  <a:srgbClr val="FF0000"/>
                </a:solidFill>
              </a:rPr>
              <a:t>risposte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grpSp>
        <p:nvGrpSpPr>
          <p:cNvPr id="8" name="Gruppo 7"/>
          <p:cNvGrpSpPr/>
          <p:nvPr/>
        </p:nvGrpSpPr>
        <p:grpSpPr>
          <a:xfrm>
            <a:off x="4917972" y="3342924"/>
            <a:ext cx="3816424" cy="2983933"/>
            <a:chOff x="5061988" y="2766860"/>
            <a:chExt cx="3816424" cy="2983933"/>
          </a:xfrm>
        </p:grpSpPr>
        <p:pic>
          <p:nvPicPr>
            <p:cNvPr id="6" name="Immagine 5" descr="survey-tally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056" y="3429000"/>
              <a:ext cx="3783157" cy="232179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5061988" y="2766860"/>
              <a:ext cx="3816424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colori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preferiti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dalla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mia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classe</a:t>
              </a:r>
            </a:p>
            <a:p>
              <a:pPr algn="ctr"/>
              <a:endPara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99592" y="3284984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Basta </a:t>
            </a:r>
            <a:r>
              <a:rPr lang="it-IT" sz="2400" dirty="0" smtClean="0"/>
              <a:t>mettere </a:t>
            </a:r>
            <a:r>
              <a:rPr lang="it-IT" sz="2400" dirty="0" smtClean="0"/>
              <a:t>una lineetta verticale per ciascuna risposta (dopo 4 lineette verticali, la quinta la si mette trasversale in modo da poter facilmente vedere i gruppi di 5).</a:t>
            </a:r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72816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4"/>
            </a:pPr>
            <a:r>
              <a:rPr lang="it-IT" sz="2400" i="1" dirty="0" smtClean="0">
                <a:solidFill>
                  <a:srgbClr val="FF0000"/>
                </a:solidFill>
              </a:rPr>
              <a:t>Presentazione dei </a:t>
            </a:r>
            <a:r>
              <a:rPr lang="it-IT" sz="2400" i="1" dirty="0" smtClean="0">
                <a:solidFill>
                  <a:srgbClr val="FF0000"/>
                </a:solidFill>
              </a:rPr>
              <a:t>risultati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9" name="Immagine 8" descr="t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432" y="4221088"/>
            <a:ext cx="7620000" cy="14097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2348880"/>
            <a:ext cx="8064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L’ultima </a:t>
            </a:r>
            <a:r>
              <a:rPr lang="it-IT" sz="2400" dirty="0" smtClean="0"/>
              <a:t>fase di un sondaggio è quella di presentare i risultati nel miglior modo possibile.</a:t>
            </a:r>
          </a:p>
          <a:p>
            <a:r>
              <a:rPr lang="it-IT" sz="2400" dirty="0" smtClean="0"/>
              <a:t>A volte, si </a:t>
            </a:r>
            <a:r>
              <a:rPr lang="it-IT" sz="2400" dirty="0" smtClean="0"/>
              <a:t>possono semplicemente </a:t>
            </a:r>
            <a:r>
              <a:rPr lang="it-IT" sz="2400" dirty="0" smtClean="0"/>
              <a:t>riportare le informazioni in una </a:t>
            </a:r>
            <a:r>
              <a:rPr lang="it-IT" sz="2400" i="1" dirty="0" smtClean="0">
                <a:solidFill>
                  <a:schemeClr val="accent2"/>
                </a:solidFill>
              </a:rPr>
              <a:t>tabella</a:t>
            </a:r>
            <a:r>
              <a:rPr lang="it-IT" sz="2400" dirty="0" smtClean="0"/>
              <a:t>: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Sondaggio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Come fare un sondaggio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916832"/>
            <a:ext cx="48245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  <a:buFont typeface="+mj-lt"/>
              <a:buAutoNum type="arabicPeriod" startAt="4"/>
            </a:pPr>
            <a:r>
              <a:rPr lang="it-IT" sz="2400" i="1" dirty="0" smtClean="0">
                <a:solidFill>
                  <a:srgbClr val="FF0000"/>
                </a:solidFill>
              </a:rPr>
              <a:t>Presentazione dei </a:t>
            </a:r>
            <a:r>
              <a:rPr lang="it-IT" sz="2400" i="1" dirty="0" smtClean="0">
                <a:solidFill>
                  <a:srgbClr val="FF0000"/>
                </a:solidFill>
              </a:rPr>
              <a:t>risultati</a:t>
            </a: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6" name="Immagine 5" descr="bar-chart-colo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36912"/>
            <a:ext cx="3867568" cy="288032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2492896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Il </a:t>
            </a:r>
            <a:r>
              <a:rPr lang="it-IT" sz="2400" dirty="0" smtClean="0"/>
              <a:t>modo migliore per presentare i risultati è quello grafico.  </a:t>
            </a:r>
          </a:p>
          <a:p>
            <a:r>
              <a:rPr lang="it-IT" sz="2400" dirty="0" smtClean="0"/>
              <a:t>I grafici “visualizzano”  i dati raccolti offrendo diverse informazioni in modo semplice e immediato.</a:t>
            </a:r>
          </a:p>
          <a:p>
            <a:pPr marL="914400" lvl="1" indent="-457200">
              <a:buFont typeface="+mj-lt"/>
              <a:buAutoNum type="alphaLcParenR"/>
            </a:pPr>
            <a:endParaRPr lang="it-IT" sz="2400" dirty="0" smtClean="0"/>
          </a:p>
          <a:p>
            <a:pPr indent="-457200"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23850" y="2852738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Fine prima parte</a:t>
            </a:r>
            <a:endParaRPr lang="it-IT" sz="36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Dati qualitativi e dati quantitativi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2276872"/>
            <a:ext cx="46805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I dati qualitativi sono quelli che descrivono qualcosa.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I dati quantitativi sono informazioni numeriche.</a:t>
            </a:r>
            <a:endParaRPr lang="it-IT" sz="2400" dirty="0"/>
          </a:p>
        </p:txBody>
      </p:sp>
      <p:pic>
        <p:nvPicPr>
          <p:cNvPr id="6" name="Immagine 5" descr="data-typ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4104456" cy="29083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4077072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dirty="0" smtClean="0"/>
              <a:t>I dati quantitativi posso essere </a:t>
            </a:r>
            <a:r>
              <a:rPr lang="it-IT" sz="2400" i="1" dirty="0" smtClean="0">
                <a:solidFill>
                  <a:schemeClr val="accent2"/>
                </a:solidFill>
              </a:rPr>
              <a:t>discreti</a:t>
            </a:r>
            <a:r>
              <a:rPr lang="it-IT" sz="2400" dirty="0" smtClean="0"/>
              <a:t> o </a:t>
            </a:r>
            <a:r>
              <a:rPr lang="it-IT" sz="2400" i="1" dirty="0" smtClean="0">
                <a:solidFill>
                  <a:schemeClr val="accent2"/>
                </a:solidFill>
              </a:rPr>
              <a:t>continui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00192" y="2852936"/>
            <a:ext cx="2664296" cy="165618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3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Dati qualitativi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43608" y="2276872"/>
            <a:ext cx="46805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dirty="0" smtClean="0"/>
              <a:t>Che cosa sappiamo dell’aspetto del cane?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È color miele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Ha il pelo corto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Ha la coda lunga</a:t>
            </a:r>
          </a:p>
          <a:p>
            <a:pPr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8" name="Immagine 7" descr="c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88840"/>
            <a:ext cx="3707904" cy="31265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Dati quantitativi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23728" y="2132856"/>
            <a:ext cx="30963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rgbClr val="0070C0"/>
                </a:solidFill>
              </a:rPr>
              <a:t>Dati discreti</a:t>
            </a:r>
            <a:r>
              <a:rPr lang="it-IT" sz="2400" dirty="0" smtClean="0"/>
              <a:t>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Ha 4 zampe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Ha 5 fratelli</a:t>
            </a:r>
          </a:p>
          <a:p>
            <a:pPr>
              <a:spcBef>
                <a:spcPct val="20000"/>
              </a:spcBef>
            </a:pPr>
            <a:endParaRPr lang="it-IT" sz="2400" dirty="0" smtClean="0"/>
          </a:p>
          <a:p>
            <a:pPr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6" name="Immagine 5" descr="c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88840"/>
            <a:ext cx="3707904" cy="3126525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23728" y="4005064"/>
            <a:ext cx="3096344" cy="16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rgbClr val="0070C0"/>
                </a:solidFill>
              </a:rPr>
              <a:t>Dati continui</a:t>
            </a:r>
            <a:r>
              <a:rPr lang="it-IT" sz="2400" dirty="0" smtClean="0"/>
              <a:t>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Pesa 25,5 kg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/>
              <a:t>È  alto 612 mm </a:t>
            </a:r>
          </a:p>
          <a:p>
            <a:pPr>
              <a:spcBef>
                <a:spcPct val="20000"/>
              </a:spcBef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3"/>
      <p:bldP spid="7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niss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81128"/>
            <a:ext cx="5032201" cy="1977975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Raccolta dei dati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2276872"/>
            <a:ext cx="58326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I dati possono essere raccolti in mille modi ma quello più semplice è la </a:t>
            </a:r>
            <a:r>
              <a:rPr lang="it-IT" sz="2400" i="1" dirty="0" smtClean="0"/>
              <a:t>raccolta diretta</a:t>
            </a:r>
            <a:r>
              <a:rPr lang="it-IT" sz="2400" dirty="0" smtClean="0"/>
              <a:t>. Se si vuol conoscere quante auto rosse passano in una strada in un certo tempo, basta mettersi sul ciglio di quella strada e contare le auto rosse che transitano.</a:t>
            </a:r>
          </a:p>
          <a:p>
            <a:pPr indent="-457200">
              <a:spcBef>
                <a:spcPct val="20000"/>
              </a:spcBef>
            </a:pPr>
            <a:r>
              <a:rPr lang="it-IT" sz="2400" dirty="0" smtClean="0"/>
              <a:t>Quando raccogliamo dei dati</a:t>
            </a:r>
            <a:br>
              <a:rPr lang="it-IT" sz="2400" dirty="0" smtClean="0"/>
            </a:br>
            <a:r>
              <a:rPr lang="it-IT" sz="2400" dirty="0" smtClean="0"/>
              <a:t>facciamo un </a:t>
            </a:r>
            <a:r>
              <a:rPr lang="it-IT" sz="2400" i="1" dirty="0" smtClean="0">
                <a:solidFill>
                  <a:srgbClr val="FF0000"/>
                </a:solidFill>
              </a:rPr>
              <a:t>sondaggio</a:t>
            </a:r>
            <a:r>
              <a:rPr lang="it-IT" sz="2400" i="1" dirty="0" smtClean="0"/>
              <a:t>.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6000" y="1123200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Censimento o campione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pic>
        <p:nvPicPr>
          <p:cNvPr id="6" name="Immagine 5" descr="insegna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3524" y="2060848"/>
            <a:ext cx="4970476" cy="403609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2276872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Un </a:t>
            </a:r>
            <a:r>
              <a:rPr lang="it-IT" sz="2400" dirty="0" smtClean="0">
                <a:solidFill>
                  <a:srgbClr val="FF0000"/>
                </a:solidFill>
              </a:rPr>
              <a:t>censimento</a:t>
            </a:r>
            <a:r>
              <a:rPr lang="it-IT" sz="2400" dirty="0" smtClean="0"/>
              <a:t> è quando si raccolgono i dati di tutta </a:t>
            </a:r>
            <a:r>
              <a:rPr lang="it-IT" sz="2400" dirty="0" smtClean="0"/>
              <a:t>una </a:t>
            </a:r>
            <a:r>
              <a:rPr lang="it-IT" sz="2400" i="1" dirty="0" smtClean="0"/>
              <a:t>popolazione</a:t>
            </a:r>
            <a:r>
              <a:rPr lang="it-IT" sz="2400" dirty="0" smtClean="0"/>
              <a:t>. </a:t>
            </a:r>
            <a:br>
              <a:rPr lang="it-IT" sz="2400" dirty="0" smtClean="0"/>
            </a:br>
            <a:r>
              <a:rPr lang="it-IT" sz="2400" dirty="0" smtClean="0"/>
              <a:t>Ad esempio, se si vuol conoscere l’età degli insegnanti della tua scuola si intervisteranno </a:t>
            </a:r>
            <a:r>
              <a:rPr lang="it-IT" sz="2400" u="sng" dirty="0" smtClean="0"/>
              <a:t>tutti</a:t>
            </a:r>
            <a:r>
              <a:rPr lang="it-IT" sz="2400" dirty="0" smtClean="0"/>
              <a:t> gli insegnanti.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Censimento o campione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2348880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Un </a:t>
            </a:r>
            <a:r>
              <a:rPr lang="it-IT" sz="2400" dirty="0" smtClean="0">
                <a:solidFill>
                  <a:srgbClr val="FF0000"/>
                </a:solidFill>
              </a:rPr>
              <a:t>campione </a:t>
            </a:r>
            <a:r>
              <a:rPr lang="it-IT" sz="2400" dirty="0" smtClean="0"/>
              <a:t>è una parte rappresentativa della popolazione. </a:t>
            </a:r>
          </a:p>
          <a:p>
            <a:pPr indent="-457200">
              <a:spcBef>
                <a:spcPct val="20000"/>
              </a:spcBef>
            </a:pPr>
            <a:r>
              <a:rPr lang="it-IT" sz="2400" dirty="0" smtClean="0"/>
              <a:t>Per conoscere l’età degli insegnanti della tua scuola si può chiedere non a tutti ma solo ad una parte di essi, ad esempio a quelli della tua classe.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6" name="Immagine 5" descr="insegnant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2400" y="2062800"/>
            <a:ext cx="4959675" cy="4027322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499992" y="2492896"/>
            <a:ext cx="4248472" cy="3960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Dati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2474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400" i="1" dirty="0" smtClean="0">
                <a:solidFill>
                  <a:schemeClr val="accent2"/>
                </a:solidFill>
              </a:rPr>
              <a:t>Censimento o campione</a:t>
            </a:r>
            <a:endParaRPr lang="it-IT" sz="2400" i="1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2348880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>
              <a:spcBef>
                <a:spcPct val="20000"/>
              </a:spcBef>
            </a:pPr>
            <a:r>
              <a:rPr lang="it-IT" sz="2400" dirty="0" smtClean="0"/>
              <a:t>Un </a:t>
            </a:r>
            <a:r>
              <a:rPr lang="it-IT" sz="2400" dirty="0" smtClean="0">
                <a:solidFill>
                  <a:srgbClr val="FF0000"/>
                </a:solidFill>
              </a:rPr>
              <a:t>censimento </a:t>
            </a:r>
            <a:r>
              <a:rPr lang="it-IT" sz="2400" dirty="0" smtClean="0"/>
              <a:t>è preciso </a:t>
            </a:r>
            <a:r>
              <a:rPr lang="it-IT" sz="2400" dirty="0" smtClean="0"/>
              <a:t>mentre l’indagine sul </a:t>
            </a:r>
            <a:r>
              <a:rPr lang="it-IT" sz="2400" dirty="0" smtClean="0">
                <a:solidFill>
                  <a:srgbClr val="FF0000"/>
                </a:solidFill>
              </a:rPr>
              <a:t>campione</a:t>
            </a:r>
            <a:r>
              <a:rPr lang="it-IT" sz="2400" dirty="0" smtClean="0"/>
              <a:t> è molto più facile da realizzare e, a </a:t>
            </a:r>
            <a:r>
              <a:rPr lang="it-IT" sz="2400" dirty="0" smtClean="0"/>
              <a:t>seconda di </a:t>
            </a:r>
            <a:r>
              <a:rPr lang="it-IT" sz="2400" dirty="0" smtClean="0"/>
              <a:t>come viene scelto, abbastanza rispondente a ciò che si vuol rilevare.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6" name="Immagine 5" descr="statis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4070945" cy="32567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892</Words>
  <Application>Microsoft Office PowerPoint</Application>
  <PresentationFormat>Presentazione su schermo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Struttura predefinita</vt:lpstr>
      <vt:lpstr>Statistica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Fenomeni Endogeni</dc:title>
  <dc:creator>ciao</dc:creator>
  <cp:lastModifiedBy>Amedeo Rollo</cp:lastModifiedBy>
  <cp:revision>116</cp:revision>
  <dcterms:created xsi:type="dcterms:W3CDTF">2009-11-01T07:18:47Z</dcterms:created>
  <dcterms:modified xsi:type="dcterms:W3CDTF">2017-01-27T04:22:54Z</dcterms:modified>
</cp:coreProperties>
</file>