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5" r:id="rId25"/>
    <p:sldId id="334" r:id="rId26"/>
    <p:sldId id="336" r:id="rId27"/>
    <p:sldId id="337" r:id="rId28"/>
    <p:sldId id="338" r:id="rId29"/>
    <p:sldId id="339" r:id="rId30"/>
    <p:sldId id="340" r:id="rId31"/>
    <p:sldId id="341" r:id="rId32"/>
    <p:sldId id="311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563E-C03C-4140-BF6D-1791F6FB3A56}" type="datetimeFigureOut">
              <a:rPr lang="it-IT" smtClean="0"/>
              <a:pPr/>
              <a:t>03/02/2017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010E1-E5B9-4FB8-8431-579B8236EB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010E1-E5B9-4FB8-8431-579B8236EB56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B877-B4A4-4C73-B0AE-AC5D4AB076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7284A-780D-4842-9F2C-C986E75F17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4E85-7246-451B-A6D3-EFA6CDB6FB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4595-4661-4B07-AF54-2928460FFB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A078-707C-49BA-BAFB-45035F0D13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4ED2-EC88-4507-BB84-70851FCA9A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FC21-EB50-48B1-AB7C-1DADEA0D4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4E52-E9AE-482F-BF0D-7457A8BC26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62F4-B9B9-4D88-A117-BB2E44460F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E7C0-0F3F-4DB3-9E3B-41DC7BDC1D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562B-CD7F-4441-9142-2955572593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2AF320-013A-4CC9-8E41-FFEAF41ED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tatistic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422" y="0"/>
            <a:ext cx="9195422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8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Statistica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3760" y="260648"/>
            <a:ext cx="2160240" cy="64807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it-IT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Grafici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788270" y="764704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Seconda Parte</a:t>
            </a:r>
            <a:endParaRPr lang="it-IT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torta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1484784"/>
            <a:ext cx="83529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Hai fatto un sondaggio tra i tuoi amici sul genere di film preferito. La tabella sottostante riporta i </a:t>
            </a:r>
            <a:r>
              <a:rPr lang="it-IT" sz="2400" dirty="0" smtClean="0"/>
              <a:t>risultati.</a:t>
            </a:r>
            <a:endParaRPr lang="it-IT" sz="2400" dirty="0"/>
          </a:p>
        </p:txBody>
      </p:sp>
      <p:pic>
        <p:nvPicPr>
          <p:cNvPr id="6" name="Immagine 5" descr="tab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7607300" cy="1511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torta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528" y="1124744"/>
            <a:ext cx="83529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Il grafico a torta rappresenta i dati riportati nella tabella precedente. </a:t>
            </a:r>
            <a:endParaRPr lang="it-IT" sz="2400" dirty="0"/>
          </a:p>
        </p:txBody>
      </p:sp>
      <p:pic>
        <p:nvPicPr>
          <p:cNvPr id="5" name="Immagine 4" descr="tort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6192688" cy="40413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torta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528" y="1124744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Come si “costruisce” un grafico a torta?</a:t>
            </a:r>
          </a:p>
        </p:txBody>
      </p:sp>
      <p:pic>
        <p:nvPicPr>
          <p:cNvPr id="5" name="Immagine 4" descr="tab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82287"/>
            <a:ext cx="7593651" cy="114285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2132856"/>
            <a:ext cx="83529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Prima di tutto si  inserisce una nuova colonna nella tabella, colonna nella quale si </a:t>
            </a:r>
            <a:r>
              <a:rPr lang="it-IT" sz="2400" dirty="0" smtClean="0"/>
              <a:t>riporta il totale degli intervistati.</a:t>
            </a: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torta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528" y="1484784"/>
            <a:ext cx="83529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Poi si </a:t>
            </a:r>
            <a:r>
              <a:rPr lang="it-IT" sz="2400" dirty="0" smtClean="0"/>
              <a:t>calcolano le percentuali: occorre dividere ciascun valore per il totale e moltiplicare per </a:t>
            </a:r>
            <a:r>
              <a:rPr lang="it-IT" sz="2400" dirty="0" smtClean="0"/>
              <a:t>100.</a:t>
            </a:r>
            <a:endParaRPr lang="it-IT" sz="2400" dirty="0"/>
          </a:p>
        </p:txBody>
      </p:sp>
      <p:pic>
        <p:nvPicPr>
          <p:cNvPr id="5" name="Immagine 4" descr="tab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52936"/>
            <a:ext cx="7568254" cy="18158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torta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560" y="1196752"/>
            <a:ext cx="79208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Per il calcolo dell’</a:t>
            </a:r>
            <a:r>
              <a:rPr lang="it-IT" sz="2400" i="1" dirty="0" smtClean="0"/>
              <a:t>ampiezza</a:t>
            </a:r>
            <a:r>
              <a:rPr lang="it-IT" sz="2400" dirty="0" smtClean="0"/>
              <a:t> di ogni settore del grafico, si divide l’angolo giro  di 360° in 100 parti (</a:t>
            </a:r>
            <a:r>
              <a:rPr lang="it-IT" sz="2400" i="1" dirty="0" smtClean="0">
                <a:solidFill>
                  <a:schemeClr val="accent2"/>
                </a:solidFill>
              </a:rPr>
              <a:t>360°: 100 = 3,6°</a:t>
            </a:r>
            <a:r>
              <a:rPr lang="it-IT" sz="2400" dirty="0" smtClean="0"/>
              <a:t>) e si ottiene un settore circolare che corrisponde all’1% →</a:t>
            </a:r>
            <a:r>
              <a:rPr lang="it-IT" sz="2400" dirty="0" smtClean="0">
                <a:solidFill>
                  <a:schemeClr val="accent2"/>
                </a:solidFill>
              </a:rPr>
              <a:t>3,6° = 1%</a:t>
            </a:r>
            <a:r>
              <a:rPr lang="it-IT" sz="2400" dirty="0" smtClean="0">
                <a:solidFill>
                  <a:schemeClr val="tx2"/>
                </a:solidFill>
              </a:rPr>
              <a:t>.</a:t>
            </a: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smtClean="0"/>
              <a:t>Infine si moltiplica 3,6° per ciascuna percentuale.</a:t>
            </a:r>
          </a:p>
          <a:p>
            <a:pPr algn="ctr"/>
            <a:endParaRPr lang="it-IT" sz="2400" dirty="0"/>
          </a:p>
        </p:txBody>
      </p:sp>
      <p:pic>
        <p:nvPicPr>
          <p:cNvPr id="4" name="Immagine 3" descr="tab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471" y="3464422"/>
            <a:ext cx="7580953" cy="2196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orta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3600400" cy="3860044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torta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82089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Ora si è pronti a disegnare l’</a:t>
            </a:r>
            <a:r>
              <a:rPr lang="it-IT" sz="2400" dirty="0" err="1" smtClean="0"/>
              <a:t>areogramma</a:t>
            </a:r>
            <a:r>
              <a:rPr lang="it-IT" sz="2400" dirty="0" smtClean="0"/>
              <a:t>:</a:t>
            </a:r>
          </a:p>
          <a:p>
            <a:pPr algn="ctr"/>
            <a:r>
              <a:rPr lang="it-IT" sz="2400" dirty="0" smtClean="0"/>
              <a:t>dopo aver tracciato un cerchio, con il goniometro si individuano i diversi settori, si colorano e si dà loro l’etichetta con la relativa percentuale.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torta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05273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E non dimenticate il titolo!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/>
          </a:p>
        </p:txBody>
      </p:sp>
      <p:pic>
        <p:nvPicPr>
          <p:cNvPr id="5" name="Immagine 4" descr="tort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790" y="2204864"/>
            <a:ext cx="6641602" cy="43343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punti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82089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Un grafico a punti è una visualizzazione grafica dei dati utilizzando dei punti.</a:t>
            </a:r>
          </a:p>
          <a:p>
            <a:pPr algn="ctr"/>
            <a:endParaRPr lang="it-IT" sz="2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2564904"/>
            <a:ext cx="86764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Da un sondaggio "</a:t>
            </a:r>
            <a:r>
              <a:rPr lang="it-IT" sz="2400" i="1" dirty="0" smtClean="0">
                <a:solidFill>
                  <a:schemeClr val="accent2"/>
                </a:solidFill>
              </a:rPr>
              <a:t>Quanto tempo ci metti a fare colazione?</a:t>
            </a:r>
            <a:r>
              <a:rPr lang="it-IT" sz="2400" dirty="0" smtClean="0"/>
              <a:t>"  si è avuto il seguente risultato:</a:t>
            </a:r>
            <a:endParaRPr lang="it-IT" sz="2400" dirty="0"/>
          </a:p>
        </p:txBody>
      </p:sp>
      <p:pic>
        <p:nvPicPr>
          <p:cNvPr id="6" name="Immagine 5" descr="tabpun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861048"/>
            <a:ext cx="7568254" cy="774603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5157192"/>
            <a:ext cx="86764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Il che significa che 6 persone intervistate non fanno colazione e 2 ci impiegano appena un minuto!</a:t>
            </a: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punti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82089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Il grafico a punti è il seguente:</a:t>
            </a:r>
          </a:p>
          <a:p>
            <a:pPr algn="ctr"/>
            <a:endParaRPr lang="it-IT" sz="2400" dirty="0"/>
          </a:p>
        </p:txBody>
      </p:sp>
      <p:grpSp>
        <p:nvGrpSpPr>
          <p:cNvPr id="9" name="Gruppo 8"/>
          <p:cNvGrpSpPr/>
          <p:nvPr/>
        </p:nvGrpSpPr>
        <p:grpSpPr>
          <a:xfrm>
            <a:off x="1043608" y="2420888"/>
            <a:ext cx="7221161" cy="3096344"/>
            <a:chOff x="1043608" y="2420888"/>
            <a:chExt cx="7221161" cy="3096344"/>
          </a:xfrm>
        </p:grpSpPr>
        <p:pic>
          <p:nvPicPr>
            <p:cNvPr id="7" name="Immagine 6" descr="dot-plot-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2420888"/>
              <a:ext cx="7221161" cy="2664296"/>
            </a:xfrm>
            <a:prstGeom prst="rect">
              <a:avLst/>
            </a:prstGeom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347864" y="5013176"/>
              <a:ext cx="270080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it-IT" i="1" dirty="0" smtClean="0">
                  <a:solidFill>
                    <a:srgbClr val="FF0000"/>
                  </a:solidFill>
                </a:rPr>
                <a:t>Tempo impiegato (min.)</a:t>
              </a:r>
            </a:p>
            <a:p>
              <a:pPr algn="ctr"/>
              <a:endParaRPr lang="it-IT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Diagramma cartesiano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87624" y="1124744"/>
            <a:ext cx="6804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Il </a:t>
            </a:r>
            <a:r>
              <a:rPr lang="it-IT" sz="2400" i="1" dirty="0" smtClean="0"/>
              <a:t>diagramma cartesiano </a:t>
            </a:r>
            <a:r>
              <a:rPr lang="it-IT" sz="2400" dirty="0" smtClean="0"/>
              <a:t>mostra come variano i dati nel tempo.</a:t>
            </a:r>
          </a:p>
          <a:p>
            <a:pPr algn="ctr"/>
            <a:endParaRPr lang="it-IT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544" y="2564904"/>
            <a:ext cx="82089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Vogliamo rappresentare la variazione del numero di alunni della scuola media di </a:t>
            </a:r>
            <a:r>
              <a:rPr lang="it-IT" sz="2400" dirty="0" err="1" smtClean="0"/>
              <a:t>Colfiorito</a:t>
            </a:r>
            <a:r>
              <a:rPr lang="it-IT" sz="2400" dirty="0" smtClean="0"/>
              <a:t>, nel periodo che va dal 2004 al 2013, i cui dati sono forniti dalla tabella:</a:t>
            </a:r>
          </a:p>
          <a:p>
            <a:pPr algn="ctr"/>
            <a:endParaRPr lang="it-IT" sz="2400" dirty="0"/>
          </a:p>
        </p:txBody>
      </p:sp>
      <p:pic>
        <p:nvPicPr>
          <p:cNvPr id="10" name="Immagine 9" descr="tab_cartesia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797" y="4293096"/>
            <a:ext cx="7720635" cy="7619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barre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5536" y="1844824"/>
            <a:ext cx="35283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800" dirty="0" smtClean="0"/>
              <a:t>Un </a:t>
            </a:r>
            <a:r>
              <a:rPr lang="it-IT" sz="2800" i="1" dirty="0" smtClean="0"/>
              <a:t>grafico a barre </a:t>
            </a:r>
            <a:r>
              <a:rPr lang="it-IT" sz="2800" dirty="0" smtClean="0"/>
              <a:t>(chiamato anche </a:t>
            </a:r>
            <a:r>
              <a:rPr lang="it-IT" sz="2800" i="1" dirty="0" err="1" smtClean="0"/>
              <a:t>ortogramma</a:t>
            </a:r>
            <a:r>
              <a:rPr lang="it-IT" sz="2800" dirty="0" smtClean="0"/>
              <a:t>) è una rappresentazione grafica di dati che utilizza rettangoli di diverse altezze. </a:t>
            </a:r>
            <a:endParaRPr lang="it-IT" sz="2800" dirty="0"/>
          </a:p>
        </p:txBody>
      </p:sp>
      <p:pic>
        <p:nvPicPr>
          <p:cNvPr id="6" name="Immagine 5" descr="slide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117049" cy="360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Diagramma cartesiano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82089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La «</a:t>
            </a:r>
            <a:r>
              <a:rPr lang="it-IT" sz="2400" i="1" dirty="0" smtClean="0">
                <a:solidFill>
                  <a:schemeClr val="accent2"/>
                </a:solidFill>
              </a:rPr>
              <a:t>spezzata</a:t>
            </a:r>
            <a:r>
              <a:rPr lang="it-IT" sz="2400" i="1" dirty="0" smtClean="0"/>
              <a:t>»</a:t>
            </a:r>
            <a:r>
              <a:rPr lang="it-IT" sz="2400" dirty="0" smtClean="0"/>
              <a:t>  indica come è cambiato il numero di alunni della scuola nel tempo.</a:t>
            </a:r>
          </a:p>
          <a:p>
            <a:pPr algn="ctr"/>
            <a:endParaRPr lang="it-IT" sz="2400" dirty="0"/>
          </a:p>
        </p:txBody>
      </p:sp>
      <p:pic>
        <p:nvPicPr>
          <p:cNvPr id="6" name="Immagine 5" descr="graf_car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060848"/>
            <a:ext cx="5793401" cy="39330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Istogramma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È questo un tipo di grafico simile al grafico a barre; viene usato per rappresentare dati suddivisi in classi </a:t>
            </a:r>
            <a:r>
              <a:rPr lang="it-IT" sz="2400" dirty="0" smtClean="0"/>
              <a:t>contigue di </a:t>
            </a:r>
            <a:r>
              <a:rPr lang="it-IT" sz="2400" dirty="0" smtClean="0"/>
              <a:t>uguale ampiezza.</a:t>
            </a:r>
          </a:p>
          <a:p>
            <a:pPr algn="ctr"/>
            <a:endParaRPr lang="it-IT" sz="2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5616" y="3789040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Esempio</a:t>
            </a:r>
            <a:r>
              <a:rPr lang="it-IT" sz="2400" dirty="0" smtClean="0"/>
              <a:t>: la tabella riporta i pesi, raggruppati in classi, rilevati tra i ragazzi di una classe di scuola media.</a:t>
            </a:r>
          </a:p>
          <a:p>
            <a:pPr algn="ctr"/>
            <a:endParaRPr lang="it-IT" sz="2400" dirty="0"/>
          </a:p>
        </p:txBody>
      </p:sp>
      <p:pic>
        <p:nvPicPr>
          <p:cNvPr id="7" name="Immagine 6" descr="clas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3517461" cy="240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Istogramma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L’</a:t>
            </a:r>
            <a:r>
              <a:rPr lang="it-IT" sz="2400" i="1" dirty="0" smtClean="0"/>
              <a:t>istogramma</a:t>
            </a:r>
            <a:r>
              <a:rPr lang="it-IT" sz="2400" dirty="0" smtClean="0"/>
              <a:t>  è costituito da rettangoli adiacenti le cui basi sono allineate sull’asse delle ascisse. L'adiacenza dei rettangoli dà conto della continuità dei dati.</a:t>
            </a:r>
          </a:p>
          <a:p>
            <a:pPr algn="ctr"/>
            <a:endParaRPr lang="it-IT" sz="2400" dirty="0"/>
          </a:p>
        </p:txBody>
      </p:sp>
      <p:pic>
        <p:nvPicPr>
          <p:cNvPr id="6" name="Immagine 5" descr="class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3517461" cy="2400000"/>
          </a:xfrm>
          <a:prstGeom prst="rect">
            <a:avLst/>
          </a:prstGeom>
        </p:spPr>
      </p:pic>
      <p:pic>
        <p:nvPicPr>
          <p:cNvPr id="7" name="Immagine 6" descr="istogram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2525"/>
            <a:ext cx="3971906" cy="38928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Istogramma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5688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Come si sceglie l’ampiezza delle classi?</a:t>
            </a:r>
          </a:p>
          <a:p>
            <a:pPr algn="ctr"/>
            <a:endParaRPr lang="it-IT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1700808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Per prima cosa si deve calcolare il campo di variazione (valore massimo – valore minimo);</a:t>
            </a:r>
          </a:p>
        </p:txBody>
      </p:sp>
      <p:pic>
        <p:nvPicPr>
          <p:cNvPr id="8" name="Immagine 7" descr="istogram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2525"/>
            <a:ext cx="3971906" cy="3892819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22912" y="2636912"/>
            <a:ext cx="50415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t-IT" sz="2400" dirty="0" smtClean="0"/>
              <a:t>si sceglie il numero di classi;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it-IT" sz="2400" dirty="0" smtClean="0"/>
              <a:t>si divide il campo di variazione per il numero delle </a:t>
            </a:r>
            <a:r>
              <a:rPr lang="it-IT" sz="2400" dirty="0" smtClean="0"/>
              <a:t>classi;</a:t>
            </a:r>
            <a:endParaRPr lang="it-IT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it-IT" sz="2400" dirty="0" smtClean="0"/>
              <a:t>si ottiene l’ampiezza di ogni </a:t>
            </a:r>
            <a:r>
              <a:rPr lang="it-IT" sz="2400" dirty="0" smtClean="0"/>
              <a:t>classe;</a:t>
            </a:r>
            <a:endParaRPr lang="it-IT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it-IT" sz="2400" dirty="0" smtClean="0"/>
              <a:t>si costruiscono le classi.</a:t>
            </a:r>
          </a:p>
          <a:p>
            <a:pPr marL="457200" indent="-457200" algn="ctr">
              <a:buFont typeface="+mj-lt"/>
              <a:buAutoNum type="arabicPeriod" startAt="2"/>
            </a:pP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Istogramma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5688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i="1" dirty="0" smtClean="0">
                <a:solidFill>
                  <a:schemeClr val="accent2"/>
                </a:solidFill>
              </a:rPr>
              <a:t>Esempio:</a:t>
            </a:r>
          </a:p>
          <a:p>
            <a:pPr algn="ctr"/>
            <a:endParaRPr lang="it-IT" sz="2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00808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/>
            <a:r>
              <a:rPr lang="it-IT" sz="2400" dirty="0" smtClean="0"/>
              <a:t>La tabella riporta la statura alla nascita, in cm, di 24 neonati in un ospedale di Firenze: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4365104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2000" indent="-457200">
              <a:buFont typeface="+mj-lt"/>
              <a:buAutoNum type="arabicPeriod"/>
            </a:pPr>
            <a:r>
              <a:rPr lang="it-IT" sz="2400" dirty="0" smtClean="0"/>
              <a:t>Calcoliamo il campo di variazione sottraendo il valore massimo a quello minimo: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9592" y="5517232"/>
            <a:ext cx="55446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2000" indent="-457200"/>
            <a:r>
              <a:rPr lang="it-IT" sz="2400" dirty="0" smtClean="0"/>
              <a:t>Campo di variazione = 59 – 47 = 12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825968" y="2921063"/>
            <a:ext cx="7492064" cy="1015873"/>
            <a:chOff x="825968" y="2921063"/>
            <a:chExt cx="7492064" cy="1015873"/>
          </a:xfrm>
        </p:grpSpPr>
        <p:grpSp>
          <p:nvGrpSpPr>
            <p:cNvPr id="8" name="Gruppo 7"/>
            <p:cNvGrpSpPr/>
            <p:nvPr/>
          </p:nvGrpSpPr>
          <p:grpSpPr>
            <a:xfrm>
              <a:off x="825968" y="2921063"/>
              <a:ext cx="7492064" cy="1015873"/>
              <a:chOff x="825968" y="2921063"/>
              <a:chExt cx="7492064" cy="1015873"/>
            </a:xfrm>
          </p:grpSpPr>
          <p:pic>
            <p:nvPicPr>
              <p:cNvPr id="9" name="Immagine 8" descr="istog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5968" y="2921063"/>
                <a:ext cx="7492064" cy="1015873"/>
              </a:xfrm>
              <a:prstGeom prst="rect">
                <a:avLst/>
              </a:prstGeom>
            </p:spPr>
          </p:pic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018116" y="3573016"/>
                <a:ext cx="64807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612000" indent="-457200"/>
                <a:r>
                  <a:rPr lang="it-IT" dirty="0" smtClean="0"/>
                  <a:t>47</a:t>
                </a: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2996952"/>
              <a:ext cx="302797" cy="22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Istogramma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5688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i="1" dirty="0" smtClean="0">
                <a:solidFill>
                  <a:schemeClr val="accent2"/>
                </a:solidFill>
              </a:rPr>
              <a:t>Esempio:</a:t>
            </a:r>
          </a:p>
          <a:p>
            <a:pPr algn="ctr"/>
            <a:endParaRPr lang="it-IT" sz="2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00808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/>
            <a:r>
              <a:rPr lang="it-IT" sz="2400" dirty="0" smtClean="0"/>
              <a:t>La tabella riporta la statura alla nascita, in cm, di 24 neonati in un ospedale di Firenze: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4365104"/>
            <a:ext cx="82809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2000" indent="-457200">
              <a:buFont typeface="+mj-lt"/>
              <a:buAutoNum type="arabicPeriod" startAt="2"/>
            </a:pPr>
            <a:r>
              <a:rPr lang="it-IT" sz="2400" dirty="0" smtClean="0"/>
              <a:t>Scegliamo di avere 4 classi (12 è divisibile per 3).</a:t>
            </a:r>
          </a:p>
          <a:p>
            <a:pPr marL="612000" indent="-457200">
              <a:buFont typeface="+mj-lt"/>
              <a:buAutoNum type="arabicPeriod" startAt="2"/>
            </a:pPr>
            <a:r>
              <a:rPr lang="it-IT" sz="2400" dirty="0" smtClean="0"/>
              <a:t>Dividiamo </a:t>
            </a:r>
            <a:r>
              <a:rPr lang="it-IT" sz="2400" dirty="0" smtClean="0"/>
              <a:t>il campo di variazione per il numero delle classi: 12 : 3 = 4. Ogni </a:t>
            </a:r>
            <a:r>
              <a:rPr lang="it-IT" sz="2400" dirty="0" smtClean="0"/>
              <a:t>classe sarà </a:t>
            </a:r>
            <a:r>
              <a:rPr lang="it-IT" sz="2400" dirty="0" smtClean="0"/>
              <a:t>ampia 4 cm.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825968" y="2921063"/>
            <a:ext cx="7492064" cy="1015873"/>
            <a:chOff x="825968" y="2921063"/>
            <a:chExt cx="7492064" cy="1015873"/>
          </a:xfrm>
        </p:grpSpPr>
        <p:grpSp>
          <p:nvGrpSpPr>
            <p:cNvPr id="11" name="Gruppo 10"/>
            <p:cNvGrpSpPr/>
            <p:nvPr/>
          </p:nvGrpSpPr>
          <p:grpSpPr>
            <a:xfrm>
              <a:off x="825968" y="2921063"/>
              <a:ext cx="7492064" cy="1015873"/>
              <a:chOff x="825968" y="2921063"/>
              <a:chExt cx="7492064" cy="1015873"/>
            </a:xfrm>
          </p:grpSpPr>
          <p:pic>
            <p:nvPicPr>
              <p:cNvPr id="7" name="Immagine 6" descr="istog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5968" y="2921063"/>
                <a:ext cx="7492064" cy="1015873"/>
              </a:xfrm>
              <a:prstGeom prst="rect">
                <a:avLst/>
              </a:prstGeom>
            </p:spPr>
          </p:pic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018116" y="3573016"/>
                <a:ext cx="64807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612000" indent="-457200"/>
                <a:r>
                  <a:rPr lang="it-IT" dirty="0" smtClean="0"/>
                  <a:t>47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2996952"/>
              <a:ext cx="302797" cy="22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Istogramma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536" y="1196752"/>
            <a:ext cx="5688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i="1" dirty="0" smtClean="0">
                <a:solidFill>
                  <a:schemeClr val="accent2"/>
                </a:solidFill>
              </a:rPr>
              <a:t>Esempio:</a:t>
            </a:r>
          </a:p>
          <a:p>
            <a:pPr algn="ctr"/>
            <a:endParaRPr lang="it-IT" sz="2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700808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/>
            <a:r>
              <a:rPr lang="it-IT" sz="2400" dirty="0" smtClean="0"/>
              <a:t>La tabella riporta la statura alla nascita, in cm, di 24 neonati in un ospedale di Firenze: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4365104"/>
            <a:ext cx="39604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2000" indent="-457200">
              <a:buFont typeface="+mj-lt"/>
              <a:buAutoNum type="arabicPeriod" startAt="4"/>
            </a:pPr>
            <a:r>
              <a:rPr lang="it-IT" sz="2400" dirty="0" smtClean="0"/>
              <a:t>Costruisco le classi: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825968" y="2921063"/>
            <a:ext cx="7492064" cy="1015873"/>
            <a:chOff x="825968" y="2921063"/>
            <a:chExt cx="7492064" cy="1015873"/>
          </a:xfrm>
        </p:grpSpPr>
        <p:grpSp>
          <p:nvGrpSpPr>
            <p:cNvPr id="8" name="Gruppo 7"/>
            <p:cNvGrpSpPr/>
            <p:nvPr/>
          </p:nvGrpSpPr>
          <p:grpSpPr>
            <a:xfrm>
              <a:off x="825968" y="2921063"/>
              <a:ext cx="7492064" cy="1015873"/>
              <a:chOff x="825968" y="2921063"/>
              <a:chExt cx="7492064" cy="1015873"/>
            </a:xfrm>
          </p:grpSpPr>
          <p:pic>
            <p:nvPicPr>
              <p:cNvPr id="9" name="Immagine 8" descr="istog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5968" y="2921063"/>
                <a:ext cx="7492064" cy="1015873"/>
              </a:xfrm>
              <a:prstGeom prst="rect">
                <a:avLst/>
              </a:prstGeom>
            </p:spPr>
          </p:pic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018116" y="3573016"/>
                <a:ext cx="648072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612000" indent="-457200"/>
                <a:r>
                  <a:rPr lang="it-IT" dirty="0" smtClean="0"/>
                  <a:t>47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2996952"/>
              <a:ext cx="302797" cy="22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Immagine 11" descr="tabistogram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365104"/>
            <a:ext cx="3288889" cy="15873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Istogramma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Immagine 11" descr="isto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5207000" cy="3873500"/>
          </a:xfrm>
          <a:prstGeom prst="rect">
            <a:avLst/>
          </a:prstGeom>
        </p:spPr>
      </p:pic>
      <p:pic>
        <p:nvPicPr>
          <p:cNvPr id="11" name="Immagine 10" descr="tabistogram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288889" cy="15873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7544" y="1268760"/>
            <a:ext cx="82809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7200" algn="ctr"/>
            <a:r>
              <a:rPr lang="it-IT" sz="2400" dirty="0" smtClean="0"/>
              <a:t>L’</a:t>
            </a:r>
            <a:r>
              <a:rPr lang="it-IT" sz="2400" i="1" dirty="0" smtClean="0"/>
              <a:t>ideogramma</a:t>
            </a:r>
            <a:r>
              <a:rPr lang="it-IT" sz="2400" dirty="0" smtClean="0"/>
              <a:t> è un </a:t>
            </a:r>
            <a:r>
              <a:rPr lang="it-IT" sz="2400" i="1" dirty="0" smtClean="0"/>
              <a:t>grafico</a:t>
            </a:r>
            <a:r>
              <a:rPr lang="it-IT" sz="2400" dirty="0" smtClean="0"/>
              <a:t> nel quale i dati vengono rappresentati sotto forma di disegni che danno l'idea del fenomeno da indagare.</a:t>
            </a:r>
          </a:p>
        </p:txBody>
      </p:sp>
      <p:pic>
        <p:nvPicPr>
          <p:cNvPr id="12" name="Immagine 11" descr="pictograph 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852936"/>
            <a:ext cx="4391025" cy="33242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1412776"/>
            <a:ext cx="3240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L’ideogramma si riferisce al numero di mele vendute in un negozio nei primi 4 mesi dell’anno.</a:t>
            </a:r>
          </a:p>
          <a:p>
            <a:r>
              <a:rPr lang="it-IT" sz="2400" dirty="0" smtClean="0"/>
              <a:t>Ogni mela del grafico rappresenta 100 mele vendute.</a:t>
            </a:r>
            <a:endParaRPr lang="it-IT" sz="2400" dirty="0"/>
          </a:p>
        </p:txBody>
      </p:sp>
      <p:pic>
        <p:nvPicPr>
          <p:cNvPr id="6" name="Immagine 5" descr="ideogramm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84784"/>
            <a:ext cx="5054600" cy="3619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barre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560" y="1484784"/>
            <a:ext cx="80648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800" dirty="0" smtClean="0"/>
              <a:t>Hai appena fatto un sondaggio tra i tuoi amici sul genere di film preferito. La tabella sottostante riporta i risultati:</a:t>
            </a:r>
            <a:endParaRPr lang="it-IT" sz="2800" dirty="0"/>
          </a:p>
        </p:txBody>
      </p:sp>
      <p:pic>
        <p:nvPicPr>
          <p:cNvPr id="5" name="Immagine 4" descr="tab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7607300" cy="1511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1412776"/>
            <a:ext cx="3240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Quante mele sono state vendute a marzo? Quante nel mese di aprile? Qual è il mese in cui si sono vendute meno mele?</a:t>
            </a:r>
            <a:endParaRPr lang="it-IT" sz="2400" dirty="0"/>
          </a:p>
        </p:txBody>
      </p:sp>
      <p:pic>
        <p:nvPicPr>
          <p:cNvPr id="4" name="Immagine 3" descr="ideogramm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84784"/>
            <a:ext cx="5054600" cy="3619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Ideogramma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1818511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Quattro amici si sfidano a tennis per un anno intero. L’ideogramma riporta il numero di partite giocate da ciascuno di loro.</a:t>
            </a:r>
          </a:p>
          <a:p>
            <a:r>
              <a:rPr lang="it-IT" sz="2400" dirty="0" smtClean="0"/>
              <a:t>Chi ha giocato più partite? Quante partite ha giocato Nino? Quante Gino?</a:t>
            </a:r>
            <a:endParaRPr lang="it-IT" sz="2400" dirty="0"/>
          </a:p>
        </p:txBody>
      </p:sp>
      <p:pic>
        <p:nvPicPr>
          <p:cNvPr id="5" name="Immagine 4" descr="tenn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3707904" cy="38427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23850" y="2852738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Fine seconda parte</a:t>
            </a:r>
            <a:endParaRPr lang="it-IT" sz="36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barre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2420888"/>
            <a:ext cx="27363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Il grafico mostra, a colpo d’occhio, non solo qual è il genere di film preferito ma anche quello meno gradito.</a:t>
            </a:r>
            <a:endParaRPr lang="it-IT" sz="2400" dirty="0"/>
          </a:p>
        </p:txBody>
      </p:sp>
      <p:pic>
        <p:nvPicPr>
          <p:cNvPr id="5" name="Immagine 4" descr="barre01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5300" y="1412776"/>
            <a:ext cx="6108700" cy="4495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barre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1196752"/>
            <a:ext cx="87129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I grafici a barre si possono usare in diversi ambiti, come ad esempio il tipo di automobili che hanno le persone, quanti clienti entrano in un negozio …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In un sondaggio è stato chiesto a 145 persone qual è il loro frutto preferito:</a:t>
            </a:r>
            <a:endParaRPr lang="it-IT" sz="24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27584" y="3861048"/>
            <a:ext cx="7594600" cy="1728192"/>
            <a:chOff x="827584" y="3861048"/>
            <a:chExt cx="7594600" cy="1728192"/>
          </a:xfrm>
        </p:grpSpPr>
        <p:pic>
          <p:nvPicPr>
            <p:cNvPr id="5" name="Immagine 4" descr="tab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4611340"/>
              <a:ext cx="7594600" cy="977900"/>
            </a:xfrm>
            <a:prstGeom prst="rect">
              <a:avLst/>
            </a:prstGeom>
          </p:spPr>
        </p:pic>
        <p:pic>
          <p:nvPicPr>
            <p:cNvPr id="6" name="Immagine 5" descr="Uva-small-128x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3848" y="3861048"/>
              <a:ext cx="792088" cy="792088"/>
            </a:xfrm>
            <a:prstGeom prst="rect">
              <a:avLst/>
            </a:prstGeom>
          </p:spPr>
        </p:pic>
        <p:pic>
          <p:nvPicPr>
            <p:cNvPr id="7" name="Immagine 6" descr="mirtill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8" y="4179292"/>
              <a:ext cx="640447" cy="432048"/>
            </a:xfrm>
            <a:prstGeom prst="rect">
              <a:avLst/>
            </a:prstGeom>
          </p:spPr>
        </p:pic>
        <p:pic>
          <p:nvPicPr>
            <p:cNvPr id="8" name="Immagine 7" descr="kiw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4568" y="4077072"/>
              <a:ext cx="609600" cy="609600"/>
            </a:xfrm>
            <a:prstGeom prst="rect">
              <a:avLst/>
            </a:prstGeom>
          </p:spPr>
        </p:pic>
        <p:pic>
          <p:nvPicPr>
            <p:cNvPr id="9" name="Immagine 8" descr="banan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7504" y="4005064"/>
              <a:ext cx="648072" cy="648072"/>
            </a:xfrm>
            <a:prstGeom prst="rect">
              <a:avLst/>
            </a:prstGeom>
          </p:spPr>
        </p:pic>
        <p:pic>
          <p:nvPicPr>
            <p:cNvPr id="10" name="Immagine 9" descr="aranci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7864" y="4136874"/>
              <a:ext cx="605190" cy="553903"/>
            </a:xfrm>
            <a:prstGeom prst="rect">
              <a:avLst/>
            </a:prstGeom>
          </p:spPr>
        </p:pic>
        <p:pic>
          <p:nvPicPr>
            <p:cNvPr id="11" name="Immagine 10" descr="mela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9752" y="4047946"/>
              <a:ext cx="533388" cy="60519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barre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1196752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Ecco il grafico a barre:</a:t>
            </a:r>
          </a:p>
          <a:p>
            <a:pPr algn="ctr"/>
            <a:endParaRPr lang="it-IT" sz="2400" dirty="0" smtClean="0"/>
          </a:p>
        </p:txBody>
      </p:sp>
      <p:pic>
        <p:nvPicPr>
          <p:cNvPr id="12" name="Immagine 11" descr="barre02b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772816"/>
            <a:ext cx="5052392" cy="3599829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73024" y="5877272"/>
            <a:ext cx="92170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Quante persone pensano che il mirtillo sia il frutto più buono?</a:t>
            </a:r>
          </a:p>
          <a:p>
            <a:pPr algn="ctr"/>
            <a:endParaRPr lang="it-IT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barre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1196752"/>
            <a:ext cx="70567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Il grafico a barre può essere anche </a:t>
            </a:r>
            <a:r>
              <a:rPr lang="it-IT" sz="2400" i="1" dirty="0" smtClean="0"/>
              <a:t>orizzontale</a:t>
            </a:r>
            <a:r>
              <a:rPr lang="it-IT" sz="2400" dirty="0" smtClean="0"/>
              <a:t>:</a:t>
            </a:r>
          </a:p>
          <a:p>
            <a:pPr algn="ctr"/>
            <a:endParaRPr lang="it-IT" sz="2400" dirty="0" smtClean="0"/>
          </a:p>
        </p:txBody>
      </p:sp>
      <p:pic>
        <p:nvPicPr>
          <p:cNvPr id="6" name="Immagine 5" descr="barre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104456" cy="41044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barre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1196752"/>
            <a:ext cx="36724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Il grafico rappresenta i risultati del lancio di un dado:</a:t>
            </a:r>
          </a:p>
          <a:p>
            <a:pPr algn="ctr"/>
            <a:endParaRPr lang="it-IT" sz="2400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0040" y="4941168"/>
            <a:ext cx="5148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Quante volte è uscita la faccia 6?</a:t>
            </a:r>
          </a:p>
          <a:p>
            <a:pPr algn="ctr"/>
            <a:endParaRPr lang="it-IT" sz="2400" dirty="0" smtClean="0"/>
          </a:p>
        </p:txBody>
      </p:sp>
      <p:pic>
        <p:nvPicPr>
          <p:cNvPr id="6" name="Immagine 5" descr="barre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24744"/>
            <a:ext cx="4883621" cy="3594597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0040" y="5373216"/>
            <a:ext cx="7020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Qual è la faccia che si è presentata più volte?</a:t>
            </a:r>
          </a:p>
          <a:p>
            <a:pPr algn="ctr"/>
            <a:endParaRPr lang="it-IT" sz="2400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0040" y="5805264"/>
            <a:ext cx="7020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 smtClean="0"/>
              <a:t>Quante volte è stato lanciato il dado?</a:t>
            </a:r>
          </a:p>
          <a:p>
            <a:pPr algn="ctr"/>
            <a:endParaRPr lang="it-IT" sz="2400" dirty="0" smtClean="0"/>
          </a:p>
        </p:txBody>
      </p:sp>
      <p:pic>
        <p:nvPicPr>
          <p:cNvPr id="10" name="Immagine 9" descr="dado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869160"/>
            <a:ext cx="538728" cy="554120"/>
          </a:xfrm>
          <a:prstGeom prst="rect">
            <a:avLst/>
          </a:prstGeom>
        </p:spPr>
      </p:pic>
      <p:pic>
        <p:nvPicPr>
          <p:cNvPr id="11" name="Immagine 10" descr="dad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5301208"/>
            <a:ext cx="553029" cy="5530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Grafico a torta</a:t>
            </a:r>
            <a:endParaRPr lang="it-IT" sz="4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1196752"/>
            <a:ext cx="84249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 dirty="0" smtClean="0"/>
              <a:t>Il grafico a torta, detto propriamente </a:t>
            </a:r>
            <a:r>
              <a:rPr lang="it-IT" sz="2400" i="1" dirty="0" err="1" smtClean="0"/>
              <a:t>areogramma</a:t>
            </a:r>
            <a:r>
              <a:rPr lang="it-IT" sz="2400" dirty="0" smtClean="0"/>
              <a:t>, è un tipo di grafico costituito da un cerchio suddiviso in tanti settori di ampiezza proporzionale ai dati:</a:t>
            </a:r>
          </a:p>
          <a:p>
            <a:pPr algn="ctr"/>
            <a:endParaRPr lang="it-IT" sz="2400" dirty="0" smtClean="0"/>
          </a:p>
        </p:txBody>
      </p:sp>
      <p:pic>
        <p:nvPicPr>
          <p:cNvPr id="10" name="Immagine 9" descr="1024px-Altimetria_Sardeg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3933056" cy="39330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935</Words>
  <Application>Microsoft Office PowerPoint</Application>
  <PresentationFormat>Presentazione su schermo (4:3)</PresentationFormat>
  <Paragraphs>96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Struttura predefinita</vt:lpstr>
      <vt:lpstr>Statistica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Fenomeni Endogeni</dc:title>
  <dc:creator>ciao</dc:creator>
  <cp:lastModifiedBy>Amedeo Rollo</cp:lastModifiedBy>
  <cp:revision>199</cp:revision>
  <dcterms:created xsi:type="dcterms:W3CDTF">2009-11-01T07:18:47Z</dcterms:created>
  <dcterms:modified xsi:type="dcterms:W3CDTF">2017-02-03T10:31:59Z</dcterms:modified>
</cp:coreProperties>
</file>