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312" r:id="rId4"/>
    <p:sldId id="314" r:id="rId5"/>
    <p:sldId id="313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8" r:id="rId19"/>
    <p:sldId id="327" r:id="rId20"/>
    <p:sldId id="311" r:id="rId2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0563E-C03C-4140-BF6D-1791F6FB3A56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010E1-E5B9-4FB8-8431-579B8236EB5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010E1-E5B9-4FB8-8431-579B8236EB56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AB877-B4A4-4C73-B0AE-AC5D4AB076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284A-780D-4842-9F2C-C986E75F17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84E85-7246-451B-A6D3-EFA6CDB6FB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94595-4661-4B07-AF54-2928460FFB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DA078-707C-49BA-BAFB-45035F0D13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04ED2-EC88-4507-BB84-70851FCA9A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DFC21-EB50-48B1-AB7C-1DADEA0D41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4E52-E9AE-482F-BF0D-7457A8BC26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462F4-B9B9-4D88-A117-BB2E44460F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E7C0-0F3F-4DB3-9E3B-41DC7BDC1D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D562B-CD7F-4441-9142-2955572593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2AF320-013A-4CC9-8E41-FFEAF41ED7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data-scienc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7784" y="0"/>
            <a:ext cx="9171784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383430" y="2148134"/>
            <a:ext cx="390986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Statistica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 rot="5400000">
            <a:off x="5724128" y="2780928"/>
            <a:ext cx="5544616" cy="64807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it-IT" sz="28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Misure dei valori centrali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788270" y="764704"/>
            <a:ext cx="174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Seconda Parte</a:t>
            </a:r>
            <a:endParaRPr lang="it-IT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Media Aritmetica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536" y="1412776"/>
            <a:ext cx="83529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Se invece di fare </a:t>
            </a:r>
            <a:r>
              <a:rPr lang="it-IT" sz="2400" dirty="0" smtClean="0">
                <a:solidFill>
                  <a:srgbClr val="FF0000"/>
                </a:solidFill>
              </a:rPr>
              <a:t>(5 + 7) : 2</a:t>
            </a:r>
            <a:r>
              <a:rPr lang="it-IT" sz="2400" dirty="0" smtClean="0"/>
              <a:t> facciamo </a:t>
            </a:r>
            <a:r>
              <a:rPr lang="it-IT" sz="2400" dirty="0" smtClean="0">
                <a:solidFill>
                  <a:srgbClr val="FF0000"/>
                </a:solidFill>
              </a:rPr>
              <a:t>(7 + 5) : 2</a:t>
            </a:r>
            <a:r>
              <a:rPr lang="it-IT" sz="2400" dirty="0" smtClean="0"/>
              <a:t> cambia la media? </a:t>
            </a:r>
            <a:endParaRPr lang="it-IT" sz="24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44" y="2492896"/>
            <a:ext cx="784887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No, la media è sempre 6 ma prendere prima un 5 e poi un 7 non è la stessa cosa che prendere prima un 7 e poi un 5!</a:t>
            </a:r>
            <a:endParaRPr lang="it-IT" sz="24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788024" y="3717032"/>
            <a:ext cx="399695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La media aritmetica è un valore riassuntivo, sicuramente efficace, ma che come tale trascura delle informazioni.</a:t>
            </a:r>
            <a:endParaRPr lang="it-IT" sz="2400" dirty="0">
              <a:solidFill>
                <a:srgbClr val="FF0000"/>
              </a:solidFill>
            </a:endParaRPr>
          </a:p>
        </p:txBody>
      </p:sp>
      <p:pic>
        <p:nvPicPr>
          <p:cNvPr id="8" name="Immagine 7" descr="marti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89746"/>
            <a:ext cx="5473016" cy="27682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Media Aritmetica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67544" y="2492896"/>
            <a:ext cx="820891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dirty="0" smtClean="0"/>
              <a:t>Facciamo la somma dei numeri:   6 + 11 + 7 = 24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dirty="0" smtClean="0"/>
              <a:t>Dividiamo la somma per quanti sono i numeri:   24 : 3 = 8</a:t>
            </a:r>
            <a:endParaRPr lang="it-IT" sz="2400" dirty="0"/>
          </a:p>
        </p:txBody>
      </p:sp>
      <p:grpSp>
        <p:nvGrpSpPr>
          <p:cNvPr id="7" name="Gruppo 6"/>
          <p:cNvGrpSpPr/>
          <p:nvPr/>
        </p:nvGrpSpPr>
        <p:grpSpPr>
          <a:xfrm>
            <a:off x="539552" y="1268760"/>
            <a:ext cx="5976664" cy="618574"/>
            <a:chOff x="539552" y="1268760"/>
            <a:chExt cx="5976664" cy="618574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539552" y="1268760"/>
              <a:ext cx="5976664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it-IT" sz="2400" dirty="0" smtClean="0"/>
                <a:t>Qual è la media dei numeri:                 </a:t>
              </a:r>
              <a:r>
                <a:rPr lang="it-IT" sz="3600" dirty="0" smtClean="0"/>
                <a:t>?</a:t>
              </a:r>
              <a:endParaRPr lang="it-IT" sz="3600" dirty="0"/>
            </a:p>
          </p:txBody>
        </p:sp>
        <p:pic>
          <p:nvPicPr>
            <p:cNvPr id="8" name="Immagine 7" descr="media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0" y="1340768"/>
              <a:ext cx="1296144" cy="546566"/>
            </a:xfrm>
            <a:prstGeom prst="rect">
              <a:avLst/>
            </a:prstGeom>
          </p:spPr>
        </p:pic>
      </p:grpSp>
      <p:pic>
        <p:nvPicPr>
          <p:cNvPr id="9" name="Immagine 8" descr="average-pencil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293096"/>
            <a:ext cx="5949332" cy="151216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Media Aritmetica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827584" y="1340768"/>
            <a:ext cx="338437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In un’indagine sul numero di gelati consumati a Ferragosto sono state intervistate </a:t>
            </a:r>
            <a:r>
              <a:rPr lang="it-IT" sz="2400" b="1" dirty="0" smtClean="0"/>
              <a:t>100 </a:t>
            </a:r>
            <a:r>
              <a:rPr lang="it-IT" sz="2400" dirty="0" smtClean="0"/>
              <a:t>persone. La tabella qui a fianco registra le risposte.</a:t>
            </a:r>
            <a:endParaRPr lang="it-IT" sz="36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3528" y="4869160"/>
            <a:ext cx="82089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it-IT" sz="2400" dirty="0" smtClean="0"/>
              <a:t>Qual è la media dei gelati mangiati dagli intervistati?</a:t>
            </a:r>
          </a:p>
        </p:txBody>
      </p:sp>
      <p:grpSp>
        <p:nvGrpSpPr>
          <p:cNvPr id="9" name="Gruppo 8"/>
          <p:cNvGrpSpPr/>
          <p:nvPr/>
        </p:nvGrpSpPr>
        <p:grpSpPr>
          <a:xfrm>
            <a:off x="4211960" y="1340768"/>
            <a:ext cx="3725573" cy="2958730"/>
            <a:chOff x="4211960" y="1340768"/>
            <a:chExt cx="3725573" cy="2958730"/>
          </a:xfrm>
        </p:grpSpPr>
        <p:pic>
          <p:nvPicPr>
            <p:cNvPr id="7" name="Immagine 6" descr="mediaponderata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0072" y="1340768"/>
              <a:ext cx="2717461" cy="2958730"/>
            </a:xfrm>
            <a:prstGeom prst="rect">
              <a:avLst/>
            </a:prstGeom>
          </p:spPr>
        </p:pic>
        <p:pic>
          <p:nvPicPr>
            <p:cNvPr id="8" name="Immagine 7" descr="gelato0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1960" y="1512544"/>
              <a:ext cx="1317865" cy="2348504"/>
            </a:xfrm>
            <a:prstGeom prst="rect">
              <a:avLst/>
            </a:prstGeom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Media Aritmetica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827584" y="1340768"/>
            <a:ext cx="338437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Addizionare 100 dati non solo è noioso ma è anche facile sbagliare.</a:t>
            </a:r>
          </a:p>
          <a:p>
            <a:pPr algn="ctr"/>
            <a:r>
              <a:rPr lang="it-IT" sz="2400" dirty="0" smtClean="0"/>
              <a:t>Calcoliamo allora la media in un modo diverso:</a:t>
            </a:r>
            <a:endParaRPr lang="it-IT" sz="3600" dirty="0"/>
          </a:p>
        </p:txBody>
      </p:sp>
      <p:pic>
        <p:nvPicPr>
          <p:cNvPr id="5" name="Immagine 4" descr="mediapondera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340768"/>
            <a:ext cx="2717461" cy="2958730"/>
          </a:xfrm>
          <a:prstGeom prst="rect">
            <a:avLst/>
          </a:prstGeom>
        </p:spPr>
      </p:pic>
      <p:pic>
        <p:nvPicPr>
          <p:cNvPr id="6" name="Immagine 5" descr="gelato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1512544"/>
            <a:ext cx="1317865" cy="2348504"/>
          </a:xfrm>
          <a:prstGeom prst="rect">
            <a:avLst/>
          </a:prstGeom>
        </p:spPr>
      </p:pic>
      <p:graphicFrame>
        <p:nvGraphicFramePr>
          <p:cNvPr id="7" name="Oggetto 6"/>
          <p:cNvGraphicFramePr>
            <a:graphicFrameLocks noChangeAspect="1"/>
          </p:cNvGraphicFramePr>
          <p:nvPr/>
        </p:nvGraphicFramePr>
        <p:xfrm>
          <a:off x="1547664" y="4653136"/>
          <a:ext cx="6723483" cy="1728192"/>
        </p:xfrm>
        <a:graphic>
          <a:graphicData uri="http://schemas.openxmlformats.org/presentationml/2006/ole">
            <p:oleObj spid="_x0000_s1026" name="Equation" r:id="rId5" imgW="4101840" imgH="1054080" progId="Equation.DSMT4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Media Aritmetica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827584" y="1340768"/>
            <a:ext cx="338437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Abbiamo così ottenuto la </a:t>
            </a:r>
            <a:r>
              <a:rPr lang="it-IT" sz="2400" i="1" dirty="0" smtClean="0">
                <a:solidFill>
                  <a:schemeClr val="accent2"/>
                </a:solidFill>
              </a:rPr>
              <a:t>media ponderata</a:t>
            </a:r>
            <a:r>
              <a:rPr lang="it-IT" sz="2400" dirty="0" smtClean="0"/>
              <a:t>.</a:t>
            </a:r>
          </a:p>
          <a:p>
            <a:pPr algn="ctr"/>
            <a:r>
              <a:rPr lang="it-IT" sz="2400" dirty="0" smtClean="0"/>
              <a:t>Sapresti spiegare il procedimento che si segue per calcolare la media ponderata?</a:t>
            </a:r>
            <a:endParaRPr lang="it-IT" sz="3600" dirty="0"/>
          </a:p>
        </p:txBody>
      </p:sp>
      <p:pic>
        <p:nvPicPr>
          <p:cNvPr id="5" name="Immagine 4" descr="mediapondera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340768"/>
            <a:ext cx="2717461" cy="2958730"/>
          </a:xfrm>
          <a:prstGeom prst="rect">
            <a:avLst/>
          </a:prstGeom>
        </p:spPr>
      </p:pic>
      <p:pic>
        <p:nvPicPr>
          <p:cNvPr id="6" name="Immagine 5" descr="gelato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1512544"/>
            <a:ext cx="1317865" cy="2348504"/>
          </a:xfrm>
          <a:prstGeom prst="rect">
            <a:avLst/>
          </a:prstGeom>
        </p:spPr>
      </p:pic>
      <p:graphicFrame>
        <p:nvGraphicFramePr>
          <p:cNvPr id="7" name="Oggetto 6"/>
          <p:cNvGraphicFramePr>
            <a:graphicFrameLocks noChangeAspect="1"/>
          </p:cNvGraphicFramePr>
          <p:nvPr/>
        </p:nvGraphicFramePr>
        <p:xfrm>
          <a:off x="1547664" y="4653136"/>
          <a:ext cx="6723483" cy="1728192"/>
        </p:xfrm>
        <a:graphic>
          <a:graphicData uri="http://schemas.openxmlformats.org/presentationml/2006/ole">
            <p:oleObj spid="_x0000_s2050" name="Equation" r:id="rId5" imgW="4101840" imgH="1054080" progId="Equation.DSMT4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Moda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827584" y="1340768"/>
            <a:ext cx="792088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La </a:t>
            </a:r>
            <a:r>
              <a:rPr lang="it-IT" sz="2400" i="1" dirty="0" smtClean="0">
                <a:solidFill>
                  <a:schemeClr val="accent2"/>
                </a:solidFill>
              </a:rPr>
              <a:t>moda</a:t>
            </a:r>
            <a:r>
              <a:rPr lang="it-IT" sz="2400" dirty="0" smtClean="0"/>
              <a:t> è il dato (o i dati) con maggiore frequenza.</a:t>
            </a:r>
          </a:p>
          <a:p>
            <a:pPr algn="ctr"/>
            <a:r>
              <a:rPr lang="it-IT" sz="2400" dirty="0" smtClean="0"/>
              <a:t>Anche la </a:t>
            </a:r>
            <a:r>
              <a:rPr lang="it-IT" sz="2400" i="1" dirty="0" smtClean="0">
                <a:solidFill>
                  <a:schemeClr val="accent2"/>
                </a:solidFill>
              </a:rPr>
              <a:t>moda</a:t>
            </a:r>
            <a:r>
              <a:rPr lang="it-IT" sz="2400" dirty="0" smtClean="0"/>
              <a:t>  è un indice utile per descrivere un insieme </a:t>
            </a:r>
            <a:r>
              <a:rPr lang="it-IT" sz="2400" smtClean="0"/>
              <a:t>di </a:t>
            </a:r>
            <a:r>
              <a:rPr lang="it-IT" sz="2400" smtClean="0"/>
              <a:t>dati.</a:t>
            </a:r>
            <a:endParaRPr lang="it-IT" sz="2400" dirty="0" smtClean="0"/>
          </a:p>
          <a:p>
            <a:pPr algn="ctr"/>
            <a:endParaRPr lang="it-IT" sz="24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95536" y="2780928"/>
            <a:ext cx="1800200" cy="60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i="1" dirty="0" smtClean="0">
                <a:solidFill>
                  <a:schemeClr val="accent2"/>
                </a:solidFill>
              </a:rPr>
              <a:t>Esempio:</a:t>
            </a:r>
            <a:endParaRPr lang="it-IT" sz="24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979712" y="2780928"/>
            <a:ext cx="324036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Se si riprende la tabella precedente si vede che la maggior parte degli intervistati ha mangiato un solo gelato, la </a:t>
            </a:r>
            <a:r>
              <a:rPr lang="it-IT" sz="2400" i="1" dirty="0" smtClean="0">
                <a:solidFill>
                  <a:schemeClr val="accent2"/>
                </a:solidFill>
              </a:rPr>
              <a:t>moda</a:t>
            </a:r>
            <a:r>
              <a:rPr lang="it-IT" sz="2400" dirty="0" smtClean="0"/>
              <a:t> quindi è 1 gelato.</a:t>
            </a:r>
            <a:endParaRPr lang="it-IT" sz="2400" dirty="0"/>
          </a:p>
        </p:txBody>
      </p:sp>
      <p:grpSp>
        <p:nvGrpSpPr>
          <p:cNvPr id="22" name="Gruppo 21"/>
          <p:cNvGrpSpPr/>
          <p:nvPr/>
        </p:nvGrpSpPr>
        <p:grpSpPr>
          <a:xfrm>
            <a:off x="5868144" y="2852936"/>
            <a:ext cx="2717461" cy="2958730"/>
            <a:chOff x="5868144" y="2852936"/>
            <a:chExt cx="2717461" cy="2958730"/>
          </a:xfrm>
        </p:grpSpPr>
        <p:pic>
          <p:nvPicPr>
            <p:cNvPr id="10" name="Immagine 9" descr="mediaponderata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68144" y="2852936"/>
              <a:ext cx="2717461" cy="2958730"/>
            </a:xfrm>
            <a:prstGeom prst="rect">
              <a:avLst/>
            </a:prstGeom>
          </p:spPr>
        </p:pic>
        <p:sp>
          <p:nvSpPr>
            <p:cNvPr id="12" name="Ovale 11"/>
            <p:cNvSpPr/>
            <p:nvPr/>
          </p:nvSpPr>
          <p:spPr>
            <a:xfrm>
              <a:off x="6300192" y="3573016"/>
              <a:ext cx="432048" cy="43204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7596336" y="3576818"/>
              <a:ext cx="50405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it-IT" sz="2000" dirty="0" smtClean="0">
                  <a:solidFill>
                    <a:srgbClr val="FF0000"/>
                  </a:solidFill>
                </a:rPr>
                <a:t>53</a:t>
              </a:r>
              <a:endParaRPr lang="it-IT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Connettore 1 16"/>
            <p:cNvCxnSpPr/>
            <p:nvPr/>
          </p:nvCxnSpPr>
          <p:spPr>
            <a:xfrm>
              <a:off x="7524328" y="3973592"/>
              <a:ext cx="6480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>
              <a:off x="7524328" y="3601152"/>
              <a:ext cx="6480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Immagine 22" descr="gelati0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284984"/>
            <a:ext cx="1396825" cy="213333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Moda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83568" y="1340768"/>
            <a:ext cx="792088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Il signor Martino ha un negozio di scarpe da uomo. Lunedì scorso ha venduto 10 paia di scarpe. La tabella riporta ogni numero di scarpa venduto:</a:t>
            </a:r>
          </a:p>
          <a:p>
            <a:pPr algn="ctr"/>
            <a:endParaRPr lang="it-IT" sz="2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1520" y="764704"/>
            <a:ext cx="1800200" cy="60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i="1" dirty="0" smtClean="0">
                <a:solidFill>
                  <a:schemeClr val="accent2"/>
                </a:solidFill>
              </a:rPr>
              <a:t>Esempio:</a:t>
            </a:r>
            <a:endParaRPr lang="it-IT" sz="24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5576" y="3933056"/>
            <a:ext cx="784887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Osservando con attenzione ci si accorge che </a:t>
            </a:r>
            <a:br>
              <a:rPr lang="it-IT" sz="2400" dirty="0" smtClean="0"/>
            </a:br>
            <a:r>
              <a:rPr lang="it-IT" sz="2400" dirty="0" smtClean="0"/>
              <a:t>sono due i dati più frequenti: </a:t>
            </a:r>
            <a:r>
              <a:rPr lang="it-IT" sz="2400" dirty="0" smtClean="0">
                <a:solidFill>
                  <a:srgbClr val="FF0000"/>
                </a:solidFill>
              </a:rPr>
              <a:t>40</a:t>
            </a:r>
            <a:r>
              <a:rPr lang="it-IT" sz="2400" dirty="0" smtClean="0"/>
              <a:t> e </a:t>
            </a:r>
            <a:r>
              <a:rPr lang="it-IT" sz="2400" dirty="0" smtClean="0">
                <a:solidFill>
                  <a:srgbClr val="FF0000"/>
                </a:solidFill>
              </a:rPr>
              <a:t>42</a:t>
            </a:r>
            <a:r>
              <a:rPr lang="it-IT" sz="2400" dirty="0" smtClean="0"/>
              <a:t>. </a:t>
            </a:r>
          </a:p>
          <a:p>
            <a:r>
              <a:rPr lang="it-IT" sz="2400" dirty="0" smtClean="0"/>
              <a:t>In questo caso si dice che l’insieme dei dati ha due </a:t>
            </a:r>
            <a:r>
              <a:rPr lang="it-IT" sz="2400" i="1" dirty="0" smtClean="0">
                <a:solidFill>
                  <a:schemeClr val="accent2"/>
                </a:solidFill>
              </a:rPr>
              <a:t>valori modali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grpSp>
        <p:nvGrpSpPr>
          <p:cNvPr id="9" name="Gruppo 8"/>
          <p:cNvGrpSpPr/>
          <p:nvPr/>
        </p:nvGrpSpPr>
        <p:grpSpPr>
          <a:xfrm>
            <a:off x="827584" y="2636912"/>
            <a:ext cx="8316416" cy="1794810"/>
            <a:chOff x="827584" y="2636912"/>
            <a:chExt cx="8316416" cy="1794810"/>
          </a:xfrm>
        </p:grpSpPr>
        <p:pic>
          <p:nvPicPr>
            <p:cNvPr id="14" name="Immagine 13" descr="scarp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7584" y="2636912"/>
              <a:ext cx="7580953" cy="838095"/>
            </a:xfrm>
            <a:prstGeom prst="rect">
              <a:avLst/>
            </a:prstGeom>
          </p:spPr>
        </p:pic>
        <p:pic>
          <p:nvPicPr>
            <p:cNvPr id="15" name="Immagine 14" descr="scarpe3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56698" y="2780928"/>
              <a:ext cx="1587302" cy="1650794"/>
            </a:xfrm>
            <a:prstGeom prst="rect">
              <a:avLst/>
            </a:prstGeom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Mediana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23528" y="1052736"/>
            <a:ext cx="864096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Dopo aver raccolto un insieme di dati numerici, li si ordina disponendoli in ordine crescente (o decrescente). </a:t>
            </a:r>
          </a:p>
          <a:p>
            <a:pPr algn="ctr"/>
            <a:r>
              <a:rPr lang="it-IT" sz="2400" dirty="0" smtClean="0"/>
              <a:t>Si chiama </a:t>
            </a:r>
            <a:r>
              <a:rPr lang="it-IT" sz="2400" i="1" dirty="0" smtClean="0">
                <a:solidFill>
                  <a:schemeClr val="accent2"/>
                </a:solidFill>
              </a:rPr>
              <a:t>mediana</a:t>
            </a:r>
            <a:r>
              <a:rPr lang="it-IT" sz="2400" dirty="0" smtClean="0"/>
              <a:t> il dato che occupa il centro di tale ordinamento.</a:t>
            </a:r>
          </a:p>
          <a:p>
            <a:pPr algn="ctr"/>
            <a:endParaRPr lang="it-IT" sz="2400" dirty="0"/>
          </a:p>
        </p:txBody>
      </p:sp>
      <p:pic>
        <p:nvPicPr>
          <p:cNvPr id="16" name="Immagine 15" descr="statu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068960"/>
            <a:ext cx="5485715" cy="3250794"/>
          </a:xfrm>
          <a:prstGeom prst="rect">
            <a:avLst/>
          </a:prstGeom>
        </p:spPr>
      </p:pic>
      <p:sp>
        <p:nvSpPr>
          <p:cNvPr id="5" name="Ovale 4"/>
          <p:cNvSpPr/>
          <p:nvPr/>
        </p:nvSpPr>
        <p:spPr>
          <a:xfrm>
            <a:off x="3851920" y="3356992"/>
            <a:ext cx="1080120" cy="3024336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 descr="diari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0848"/>
            <a:ext cx="1765079" cy="1714286"/>
          </a:xfrm>
          <a:prstGeom prst="rect">
            <a:avLst/>
          </a:prstGeom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Mediana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584" y="1556792"/>
            <a:ext cx="784887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Irene, ha raccolto sul suo diario i voti avuti ai compiti di matematica:</a:t>
            </a:r>
            <a:endParaRPr lang="it-IT" sz="2400" dirty="0"/>
          </a:p>
        </p:txBody>
      </p:sp>
      <p:pic>
        <p:nvPicPr>
          <p:cNvPr id="7" name="Immagine 6" descr="vot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204864"/>
            <a:ext cx="4126984" cy="469841"/>
          </a:xfrm>
          <a:prstGeom prst="rect">
            <a:avLst/>
          </a:prstGeom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27584" y="3284984"/>
            <a:ext cx="583264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Ha riordinato i dati in modo crescente:</a:t>
            </a:r>
            <a:endParaRPr lang="it-IT" sz="24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27584" y="4869160"/>
            <a:ext cx="453650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Il dato centrale è la </a:t>
            </a:r>
            <a:r>
              <a:rPr lang="it-IT" sz="2400" i="1" dirty="0" smtClean="0">
                <a:solidFill>
                  <a:schemeClr val="accent2"/>
                </a:solidFill>
              </a:rPr>
              <a:t>mediana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pic>
        <p:nvPicPr>
          <p:cNvPr id="10" name="Immagine 9" descr="voto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42090" y="3789040"/>
            <a:ext cx="4114286" cy="457143"/>
          </a:xfrm>
          <a:prstGeom prst="rect">
            <a:avLst/>
          </a:prstGeom>
        </p:spPr>
      </p:pic>
      <p:sp>
        <p:nvSpPr>
          <p:cNvPr id="11" name="Ovale 10"/>
          <p:cNvSpPr/>
          <p:nvPr/>
        </p:nvSpPr>
        <p:spPr>
          <a:xfrm>
            <a:off x="6126372" y="3861048"/>
            <a:ext cx="288032" cy="288032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67544" y="908720"/>
            <a:ext cx="1800200" cy="60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i="1" dirty="0" smtClean="0">
                <a:solidFill>
                  <a:schemeClr val="accent2"/>
                </a:solidFill>
              </a:rPr>
              <a:t>Esempio:</a:t>
            </a:r>
            <a:endParaRPr lang="it-IT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Mediana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1484784"/>
            <a:ext cx="864096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Anche Marco ha raccolto i voti presi in matematica:</a:t>
            </a:r>
          </a:p>
          <a:p>
            <a:pPr algn="ctr"/>
            <a:endParaRPr lang="it-IT" sz="2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584" y="2852936"/>
            <a:ext cx="78488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Li ha ordinati:</a:t>
            </a:r>
            <a:endParaRPr lang="it-IT" sz="24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44" y="908720"/>
            <a:ext cx="1800200" cy="60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i="1" dirty="0" smtClean="0">
                <a:solidFill>
                  <a:schemeClr val="accent2"/>
                </a:solidFill>
              </a:rPr>
              <a:t>Esempio:</a:t>
            </a:r>
            <a:endParaRPr lang="it-IT" sz="24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27584" y="4005064"/>
            <a:ext cx="75608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E si è accorto che non c’è un valore centrale, bensì ce ne sono due: il 6 e il 7.</a:t>
            </a:r>
            <a:endParaRPr lang="it-IT" sz="24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27584" y="4941168"/>
            <a:ext cx="446449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La </a:t>
            </a:r>
            <a:r>
              <a:rPr lang="it-IT" sz="2400" i="1" dirty="0" smtClean="0">
                <a:solidFill>
                  <a:schemeClr val="accent2"/>
                </a:solidFill>
              </a:rPr>
              <a:t>mediana</a:t>
            </a:r>
            <a:r>
              <a:rPr lang="it-IT" sz="2400" dirty="0" smtClean="0"/>
              <a:t>, questa volta la si trova facendo la media di questi due valori centrali:</a:t>
            </a:r>
            <a:endParaRPr lang="it-IT" sz="2400" dirty="0"/>
          </a:p>
        </p:txBody>
      </p:sp>
      <p:pic>
        <p:nvPicPr>
          <p:cNvPr id="12" name="Immagine 11" descr="voto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2132856"/>
            <a:ext cx="4584127" cy="482540"/>
          </a:xfrm>
          <a:prstGeom prst="rect">
            <a:avLst/>
          </a:prstGeom>
        </p:spPr>
      </p:pic>
      <p:pic>
        <p:nvPicPr>
          <p:cNvPr id="13" name="Immagine 12" descr="voto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3356992"/>
            <a:ext cx="4584127" cy="482540"/>
          </a:xfrm>
          <a:prstGeom prst="rect">
            <a:avLst/>
          </a:prstGeom>
        </p:spPr>
      </p:pic>
      <p:sp>
        <p:nvSpPr>
          <p:cNvPr id="11" name="Ovale 10"/>
          <p:cNvSpPr/>
          <p:nvPr/>
        </p:nvSpPr>
        <p:spPr>
          <a:xfrm>
            <a:off x="4644008" y="3443068"/>
            <a:ext cx="792088" cy="288032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/>
        </p:nvGraphicFramePr>
        <p:xfrm>
          <a:off x="5508104" y="5229200"/>
          <a:ext cx="2683935" cy="720080"/>
        </p:xfrm>
        <a:graphic>
          <a:graphicData uri="http://schemas.openxmlformats.org/presentationml/2006/ole">
            <p:oleObj spid="_x0000_s29698" name="Equation" r:id="rId5" imgW="1562040" imgH="419040" progId="Equation.DSMT4">
              <p:embed/>
            </p:oleObj>
          </a:graphicData>
        </a:graphic>
      </p:graphicFrame>
      <p:pic>
        <p:nvPicPr>
          <p:cNvPr id="15" name="Immagine 14" descr="diario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08304" y="1916832"/>
            <a:ext cx="1231746" cy="179047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Distribuzione di frequenza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11560" y="1412776"/>
            <a:ext cx="734481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La </a:t>
            </a:r>
            <a:r>
              <a:rPr lang="it-IT" sz="2400" i="1" dirty="0" smtClean="0">
                <a:solidFill>
                  <a:schemeClr val="accent2"/>
                </a:solidFill>
              </a:rPr>
              <a:t>frequenza</a:t>
            </a:r>
            <a:r>
              <a:rPr lang="it-IT" sz="2400" dirty="0" smtClean="0"/>
              <a:t> è il numero che esprime quante volte un dato si è presentato in un’indagine. </a:t>
            </a:r>
            <a:endParaRPr lang="it-IT" sz="2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9552" y="3501008"/>
            <a:ext cx="453650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Marco ha giocato a calcio: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dirty="0" smtClean="0"/>
              <a:t>sabato mattina; 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sabato pomeriggio;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domenica mattina. </a:t>
            </a:r>
            <a:endParaRPr lang="it-IT" sz="2400" dirty="0"/>
          </a:p>
        </p:txBody>
      </p:sp>
      <p:pic>
        <p:nvPicPr>
          <p:cNvPr id="8" name="Immagine 7" descr="frequen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717032"/>
            <a:ext cx="2857143" cy="1434921"/>
          </a:xfrm>
          <a:prstGeom prst="rect">
            <a:avLst/>
          </a:prstGeom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95536" y="2708920"/>
            <a:ext cx="1800200" cy="60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i="1" dirty="0" smtClean="0">
                <a:solidFill>
                  <a:schemeClr val="accent2"/>
                </a:solidFill>
              </a:rPr>
              <a:t>Esempio:</a:t>
            </a:r>
            <a:endParaRPr lang="it-IT" sz="2400" dirty="0"/>
          </a:p>
        </p:txBody>
      </p:sp>
      <p:pic>
        <p:nvPicPr>
          <p:cNvPr id="10" name="Immagine 9" descr="pallo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00567" y="4764749"/>
            <a:ext cx="1307937" cy="212063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5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23850" y="2852738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it-IT" sz="36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Fine</a:t>
            </a:r>
            <a:endParaRPr lang="it-IT" sz="36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Distribuzione di frequenza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536" y="1412776"/>
            <a:ext cx="84249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La </a:t>
            </a:r>
            <a:r>
              <a:rPr lang="it-IT" sz="2400" i="1" dirty="0" smtClean="0">
                <a:solidFill>
                  <a:schemeClr val="accent2"/>
                </a:solidFill>
              </a:rPr>
              <a:t>distribuzione di frequenza</a:t>
            </a:r>
            <a:r>
              <a:rPr lang="it-IT" sz="2400" dirty="0" smtClean="0"/>
              <a:t> descrive come si distribuiscono i dati in un’indagine.</a:t>
            </a:r>
            <a:endParaRPr lang="it-IT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55576" y="3212976"/>
            <a:ext cx="381642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Nelle ultime partite, la squadra della scuola ha segnato i numeri seguenti di goal: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2, 3, 1, 2, 1, 3, 2, 3, 4, 5, 4, 2, </a:t>
            </a:r>
            <a:r>
              <a:rPr lang="it-IT" sz="2400" dirty="0" err="1" smtClean="0"/>
              <a:t>2</a:t>
            </a:r>
            <a:r>
              <a:rPr lang="it-IT" sz="2400" dirty="0" smtClean="0"/>
              <a:t>, 3 </a:t>
            </a:r>
            <a:endParaRPr lang="it-IT" sz="24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5536" y="2708920"/>
            <a:ext cx="1800200" cy="60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i="1" dirty="0" smtClean="0">
                <a:solidFill>
                  <a:schemeClr val="accent2"/>
                </a:solidFill>
              </a:rPr>
              <a:t>Esempio:</a:t>
            </a:r>
            <a:endParaRPr lang="it-IT" sz="2400" dirty="0"/>
          </a:p>
        </p:txBody>
      </p:sp>
      <p:pic>
        <p:nvPicPr>
          <p:cNvPr id="9" name="Immagine 8" descr="frequenz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282764"/>
            <a:ext cx="3695238" cy="2882540"/>
          </a:xfrm>
          <a:prstGeom prst="rect">
            <a:avLst/>
          </a:prstGeom>
        </p:spPr>
      </p:pic>
      <p:pic>
        <p:nvPicPr>
          <p:cNvPr id="7" name="Immagine 6" descr="soccer-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5651665"/>
            <a:ext cx="1512168" cy="120633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Distribuzione di frequenza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536" y="1412776"/>
            <a:ext cx="84249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La </a:t>
            </a:r>
            <a:r>
              <a:rPr lang="it-IT" sz="2400" i="1" dirty="0" smtClean="0">
                <a:solidFill>
                  <a:schemeClr val="accent2"/>
                </a:solidFill>
              </a:rPr>
              <a:t>distribuzione di frequenza</a:t>
            </a:r>
            <a:r>
              <a:rPr lang="it-IT" sz="2400" dirty="0" smtClean="0"/>
              <a:t> descrive come si distribuiscono i dati in un’indagine.</a:t>
            </a:r>
            <a:endParaRPr lang="it-IT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55576" y="3212976"/>
            <a:ext cx="424847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Dalla tabella si possono ricavare delle informazioni: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5536" y="2708920"/>
            <a:ext cx="1800200" cy="60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i="1" dirty="0" smtClean="0">
                <a:solidFill>
                  <a:schemeClr val="accent2"/>
                </a:solidFill>
              </a:rPr>
              <a:t>Esempio:</a:t>
            </a:r>
            <a:endParaRPr lang="it-IT" sz="2400" dirty="0"/>
          </a:p>
        </p:txBody>
      </p:sp>
      <p:pic>
        <p:nvPicPr>
          <p:cNvPr id="6" name="Immagine 5" descr="frequenz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282764"/>
            <a:ext cx="3695238" cy="288254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55576" y="4149080"/>
            <a:ext cx="381642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it-IT" sz="2400" dirty="0" smtClean="0"/>
              <a:t>la squadra ha segnato  per due volte 4 goal;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55576" y="5085184"/>
            <a:ext cx="381642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it-IT" sz="2400" dirty="0" smtClean="0"/>
              <a:t>solo una volta ha realizzato 5 goal. </a:t>
            </a:r>
          </a:p>
        </p:txBody>
      </p:sp>
      <p:pic>
        <p:nvPicPr>
          <p:cNvPr id="9" name="Immagine 8" descr="soccer-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5651665"/>
            <a:ext cx="1512168" cy="120633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Distribuzione di frequenza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536" y="1412776"/>
            <a:ext cx="84249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La </a:t>
            </a:r>
            <a:r>
              <a:rPr lang="it-IT" sz="2400" i="1" dirty="0" smtClean="0">
                <a:solidFill>
                  <a:schemeClr val="accent2"/>
                </a:solidFill>
              </a:rPr>
              <a:t>distribuzione di frequenza</a:t>
            </a:r>
            <a:r>
              <a:rPr lang="it-IT" sz="2400" dirty="0" smtClean="0"/>
              <a:t> descrive come si distribuiscono i dati in un’indagine.</a:t>
            </a:r>
            <a:endParaRPr lang="it-IT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55576" y="3212976"/>
            <a:ext cx="381642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Alcune volte è preferibile esprimere i risultati dell’indagine in percentuale (</a:t>
            </a:r>
            <a:r>
              <a:rPr lang="it-IT" sz="2400" i="1" dirty="0" smtClean="0">
                <a:solidFill>
                  <a:schemeClr val="accent2"/>
                </a:solidFill>
              </a:rPr>
              <a:t>frequenza percentuale</a:t>
            </a:r>
            <a:r>
              <a:rPr lang="it-IT" sz="2400" dirty="0" smtClean="0"/>
              <a:t>) che si ottiene dividendo la frequenza per il totale e moltiplicando per 100.</a:t>
            </a:r>
            <a:endParaRPr lang="it-IT" sz="2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5536" y="2708920"/>
            <a:ext cx="1800200" cy="60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i="1" dirty="0" smtClean="0">
                <a:solidFill>
                  <a:schemeClr val="accent2"/>
                </a:solidFill>
              </a:rPr>
              <a:t>Esempio:</a:t>
            </a:r>
            <a:endParaRPr lang="it-IT" sz="2400" dirty="0"/>
          </a:p>
        </p:txBody>
      </p:sp>
      <p:pic>
        <p:nvPicPr>
          <p:cNvPr id="7" name="Immagine 6" descr="frequenza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283200"/>
            <a:ext cx="4380953" cy="2895238"/>
          </a:xfrm>
          <a:prstGeom prst="rect">
            <a:avLst/>
          </a:prstGeom>
        </p:spPr>
      </p:pic>
      <p:pic>
        <p:nvPicPr>
          <p:cNvPr id="8" name="Immagine 7" descr="soccer-b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5651665"/>
            <a:ext cx="1512168" cy="120633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altezz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781300"/>
            <a:ext cx="4648200" cy="4076700"/>
          </a:xfrm>
          <a:prstGeom prst="rect">
            <a:avLst/>
          </a:prstGeom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Valori Centrali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536" y="980728"/>
            <a:ext cx="842493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In un’indagine statistica, dopo aver rilevato i dati e averli organizzati in una tabella di distribuzione delle frequenze, è utile far ricorso alla </a:t>
            </a:r>
            <a:r>
              <a:rPr lang="it-IT" sz="2400" i="1" dirty="0" smtClean="0">
                <a:solidFill>
                  <a:schemeClr val="accent2"/>
                </a:solidFill>
              </a:rPr>
              <a:t>media aritmetica</a:t>
            </a:r>
            <a:r>
              <a:rPr lang="it-IT" sz="2400" dirty="0" smtClean="0"/>
              <a:t>, alla </a:t>
            </a:r>
            <a:r>
              <a:rPr lang="it-IT" sz="2400" i="1" dirty="0" smtClean="0">
                <a:solidFill>
                  <a:schemeClr val="accent2"/>
                </a:solidFill>
              </a:rPr>
              <a:t>moda</a:t>
            </a:r>
            <a:r>
              <a:rPr lang="it-IT" sz="2400" dirty="0" smtClean="0"/>
              <a:t> e alla </a:t>
            </a:r>
            <a:r>
              <a:rPr lang="it-IT" sz="2400" i="1" dirty="0" smtClean="0">
                <a:solidFill>
                  <a:schemeClr val="accent2"/>
                </a:solidFill>
              </a:rPr>
              <a:t>mediana</a:t>
            </a:r>
            <a:r>
              <a:rPr lang="it-IT" sz="2400" dirty="0" smtClean="0"/>
              <a:t> che rappresentano alcuni valori numerici attorno a cui sono centrate le osservazioni.</a:t>
            </a:r>
            <a:endParaRPr lang="it-IT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marti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89746"/>
            <a:ext cx="5473016" cy="2768254"/>
          </a:xfrm>
          <a:prstGeom prst="rect">
            <a:avLst/>
          </a:prstGeom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Media Aritmetica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536" y="1412776"/>
            <a:ext cx="842493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La </a:t>
            </a:r>
            <a:r>
              <a:rPr lang="it-IT" sz="2400" i="1" dirty="0" smtClean="0">
                <a:solidFill>
                  <a:schemeClr val="accent2"/>
                </a:solidFill>
              </a:rPr>
              <a:t>media aritmetica </a:t>
            </a:r>
            <a:r>
              <a:rPr lang="it-IT" sz="2400" dirty="0" smtClean="0"/>
              <a:t>di un insieme di dati numerici è il valore che si ottiene addizionandoli tra loro e dividendo la somma ottenuta per il numero di dati dell’insieme.</a:t>
            </a:r>
            <a:endParaRPr lang="it-IT" sz="2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5536" y="2780928"/>
            <a:ext cx="1800200" cy="60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i="1" dirty="0" smtClean="0">
                <a:solidFill>
                  <a:schemeClr val="accent2"/>
                </a:solidFill>
              </a:rPr>
              <a:t>Esempio:</a:t>
            </a:r>
            <a:endParaRPr lang="it-IT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979712" y="2780928"/>
            <a:ext cx="69127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Nelle ultime due prove di verifica di matematica, Martina ha ottenuto una valutazione discorde: al primo compito 5 e al secondo 7.</a:t>
            </a:r>
            <a:endParaRPr lang="it-IT" sz="24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499992" y="4509120"/>
            <a:ext cx="442798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Possiamo dire che Martina ha un “</a:t>
            </a:r>
            <a:r>
              <a:rPr lang="it-IT" sz="2400" i="1" dirty="0" smtClean="0"/>
              <a:t>voto riassuntivo</a:t>
            </a:r>
            <a:r>
              <a:rPr lang="it-IT" sz="2400" dirty="0" smtClean="0"/>
              <a:t>” di 6?</a:t>
            </a:r>
            <a:endParaRPr lang="it-IT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marti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89746"/>
            <a:ext cx="5473016" cy="2768254"/>
          </a:xfrm>
          <a:prstGeom prst="rect">
            <a:avLst/>
          </a:prstGeom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Media Aritmetica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536" y="1412776"/>
            <a:ext cx="84249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La </a:t>
            </a:r>
            <a:r>
              <a:rPr lang="it-IT" sz="2400" i="1" dirty="0" smtClean="0"/>
              <a:t>media aritmetica </a:t>
            </a:r>
            <a:r>
              <a:rPr lang="it-IT" sz="2400" dirty="0" smtClean="0"/>
              <a:t>di un insieme di dati numerici è il valore che si ottiene addizionandoli tra loro e dividendo la somma ottenuta per il numero di dati dell’insieme.</a:t>
            </a:r>
            <a:endParaRPr lang="it-IT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5536" y="2780928"/>
            <a:ext cx="1800200" cy="60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i="1" dirty="0" smtClean="0">
                <a:solidFill>
                  <a:schemeClr val="accent2"/>
                </a:solidFill>
              </a:rPr>
              <a:t>Esempio</a:t>
            </a:r>
            <a:endParaRPr lang="it-IT" sz="24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79712" y="2780928"/>
            <a:ext cx="69127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Nelle ultime due prove di verifica di matematica, Martina ha ottenuto una valutazione discorde: al primo compito 5 e al secondo 7.</a:t>
            </a:r>
            <a:endParaRPr lang="it-IT" sz="24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716016" y="4509120"/>
            <a:ext cx="417646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È come se avessimo aggiunto un voto al 5 e tolto un voto al 7, rendendoli entrambi uguali a 6.</a:t>
            </a:r>
            <a:endParaRPr lang="it-IT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Media Aritmetica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536" y="1412776"/>
            <a:ext cx="842493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La </a:t>
            </a:r>
            <a:r>
              <a:rPr lang="it-IT" sz="2400" i="1" dirty="0" smtClean="0"/>
              <a:t>media aritmetica </a:t>
            </a:r>
            <a:r>
              <a:rPr lang="it-IT" sz="2400" dirty="0" smtClean="0"/>
              <a:t>di un insieme di dati numerici è il valore che si ottiene addizionandoli tra loro e dividendo la somma ottenuta per il numero di dati dell’insieme.</a:t>
            </a:r>
            <a:endParaRPr lang="it-IT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5536" y="2780928"/>
            <a:ext cx="1800200" cy="60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i="1" dirty="0" smtClean="0">
                <a:solidFill>
                  <a:schemeClr val="accent2"/>
                </a:solidFill>
              </a:rPr>
              <a:t>Esempio</a:t>
            </a:r>
            <a:endParaRPr lang="it-IT" sz="24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79712" y="2780928"/>
            <a:ext cx="69127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Nelle ultime due prove di verifica di matematica, Martina ha ottenuto una valutazione discorde: al primo compito 5 e al secondo 7.</a:t>
            </a:r>
            <a:endParaRPr lang="it-IT" sz="24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716016" y="4509120"/>
            <a:ext cx="417646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Abbiamo cioè fatto la media aritmetica: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(5 + 7) : 2 = 6</a:t>
            </a:r>
            <a:endParaRPr lang="it-IT" sz="2400" dirty="0">
              <a:solidFill>
                <a:srgbClr val="FF0000"/>
              </a:solidFill>
            </a:endParaRPr>
          </a:p>
        </p:txBody>
      </p:sp>
      <p:pic>
        <p:nvPicPr>
          <p:cNvPr id="8" name="Immagine 7" descr="marti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89746"/>
            <a:ext cx="5473016" cy="27682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</TotalTime>
  <Words>901</Words>
  <Application>Microsoft Office PowerPoint</Application>
  <PresentationFormat>Presentazione su schermo (4:3)</PresentationFormat>
  <Paragraphs>87</Paragraphs>
  <Slides>20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2" baseType="lpstr">
      <vt:lpstr>Struttura predefinita</vt:lpstr>
      <vt:lpstr>Equation</vt:lpstr>
      <vt:lpstr>Statistica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Fenomeni Endogeni</dc:title>
  <dc:creator>ciao</dc:creator>
  <cp:lastModifiedBy>Amedeo Rollo</cp:lastModifiedBy>
  <cp:revision>258</cp:revision>
  <dcterms:created xsi:type="dcterms:W3CDTF">2009-11-01T07:18:47Z</dcterms:created>
  <dcterms:modified xsi:type="dcterms:W3CDTF">2017-05-08T03:21:49Z</dcterms:modified>
</cp:coreProperties>
</file>